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56"/>
  </p:notesMasterIdLst>
  <p:handoutMasterIdLst>
    <p:handoutMasterId r:id="rId57"/>
  </p:handoutMasterIdLst>
  <p:sldIdLst>
    <p:sldId id="4776" r:id="rId3"/>
    <p:sldId id="4800" r:id="rId4"/>
    <p:sldId id="4804" r:id="rId5"/>
    <p:sldId id="5011" r:id="rId6"/>
    <p:sldId id="4752" r:id="rId7"/>
    <p:sldId id="5012" r:id="rId8"/>
    <p:sldId id="5190" r:id="rId9"/>
    <p:sldId id="5191" r:id="rId10"/>
    <p:sldId id="5192" r:id="rId11"/>
    <p:sldId id="5158" r:id="rId12"/>
    <p:sldId id="5161" r:id="rId13"/>
    <p:sldId id="5199" r:id="rId14"/>
    <p:sldId id="5200" r:id="rId15"/>
    <p:sldId id="5202" r:id="rId16"/>
    <p:sldId id="5203" r:id="rId17"/>
    <p:sldId id="4802" r:id="rId18"/>
    <p:sldId id="5171" r:id="rId19"/>
    <p:sldId id="5204" r:id="rId20"/>
    <p:sldId id="5205" r:id="rId21"/>
    <p:sldId id="5206" r:id="rId22"/>
    <p:sldId id="5207" r:id="rId23"/>
    <p:sldId id="5208" r:id="rId24"/>
    <p:sldId id="5209" r:id="rId25"/>
    <p:sldId id="5210" r:id="rId26"/>
    <p:sldId id="5211" r:id="rId27"/>
    <p:sldId id="5212" r:id="rId28"/>
    <p:sldId id="5213" r:id="rId29"/>
    <p:sldId id="5214" r:id="rId30"/>
    <p:sldId id="5220" r:id="rId31"/>
    <p:sldId id="5221" r:id="rId32"/>
    <p:sldId id="5222" r:id="rId33"/>
    <p:sldId id="5223" r:id="rId34"/>
    <p:sldId id="5224" r:id="rId35"/>
    <p:sldId id="5225" r:id="rId36"/>
    <p:sldId id="5226" r:id="rId37"/>
    <p:sldId id="5227" r:id="rId38"/>
    <p:sldId id="5228" r:id="rId39"/>
    <p:sldId id="5229" r:id="rId40"/>
    <p:sldId id="5215" r:id="rId41"/>
    <p:sldId id="5216" r:id="rId42"/>
    <p:sldId id="5217" r:id="rId43"/>
    <p:sldId id="5218" r:id="rId44"/>
    <p:sldId id="5230" r:id="rId45"/>
    <p:sldId id="5231" r:id="rId46"/>
    <p:sldId id="5232" r:id="rId47"/>
    <p:sldId id="5233" r:id="rId48"/>
    <p:sldId id="5234" r:id="rId49"/>
    <p:sldId id="5235" r:id="rId50"/>
    <p:sldId id="5236" r:id="rId51"/>
    <p:sldId id="5189" r:id="rId52"/>
    <p:sldId id="5187" r:id="rId53"/>
    <p:sldId id="5188" r:id="rId54"/>
    <p:sldId id="4777" r:id="rId55"/>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ABE2"/>
    <a:srgbClr val="27B6B9"/>
    <a:srgbClr val="205381"/>
    <a:srgbClr val="FFC56C"/>
    <a:srgbClr val="A5A5A5"/>
    <a:srgbClr val="FFFFFF"/>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8" autoAdjust="0"/>
    <p:restoredTop sz="94322" autoAdjust="0"/>
  </p:normalViewPr>
  <p:slideViewPr>
    <p:cSldViewPr>
      <p:cViewPr varScale="1">
        <p:scale>
          <a:sx n="107" d="100"/>
          <a:sy n="107" d="100"/>
        </p:scale>
        <p:origin x="571" y="82"/>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10374"/>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E2D0BF-044D-4AD8-81DC-CF6D497842CC}" type="doc">
      <dgm:prSet loTypeId="urn:microsoft.com/office/officeart/2009/3/layout/HorizontalOrganizationChart" loCatId="hierarchy" qsTypeId="urn:microsoft.com/office/officeart/2005/8/quickstyle/simple1" qsCatId="simple" csTypeId="urn:microsoft.com/office/officeart/2005/8/colors/accent0_1" csCatId="mainScheme" phldr="1"/>
      <dgm:spPr/>
      <dgm:t>
        <a:bodyPr/>
        <a:lstStyle/>
        <a:p>
          <a:endParaRPr lang="zh-CN" altLang="en-US"/>
        </a:p>
      </dgm:t>
    </dgm:pt>
    <dgm:pt modelId="{E4A5203F-DBD4-4A87-B7E4-D0A3AA8C8D56}">
      <dgm:prSet phldrT="[文本]" custT="1"/>
      <dgm:spPr/>
      <dgm:t>
        <a:bodyPr/>
        <a:lstStyle/>
        <a:p>
          <a:pPr algn="ctr"/>
          <a:r>
            <a:rPr lang="zh-CN" altLang="en-US" sz="1400" dirty="0"/>
            <a:t>综合案例</a:t>
          </a:r>
          <a:r>
            <a:rPr lang="en-US" altLang="zh-CN" sz="1400" dirty="0"/>
            <a:t>2</a:t>
          </a:r>
          <a:r>
            <a:rPr lang="zh-CN" altLang="en-US" sz="1400" dirty="0"/>
            <a:t>：网络贷款违约预测</a:t>
          </a:r>
        </a:p>
      </dgm:t>
    </dgm:pt>
    <dgm:pt modelId="{30D571ED-35AA-4B8F-A3E9-6DBD0D2D8450}" type="parTrans" cxnId="{5D9D4324-CC75-4F2D-9129-D9E0F6FCE0AF}">
      <dgm:prSet/>
      <dgm:spPr/>
      <dgm:t>
        <a:bodyPr/>
        <a:lstStyle/>
        <a:p>
          <a:pPr algn="ctr"/>
          <a:endParaRPr lang="zh-CN" altLang="en-US" sz="1400"/>
        </a:p>
      </dgm:t>
    </dgm:pt>
    <dgm:pt modelId="{7E81C3A6-D60F-42D3-85E9-975A707A9CDC}" type="sibTrans" cxnId="{5D9D4324-CC75-4F2D-9129-D9E0F6FCE0AF}">
      <dgm:prSet/>
      <dgm:spPr/>
      <dgm:t>
        <a:bodyPr/>
        <a:lstStyle/>
        <a:p>
          <a:pPr algn="ctr"/>
          <a:endParaRPr lang="zh-CN" altLang="en-US" sz="1400"/>
        </a:p>
      </dgm:t>
    </dgm:pt>
    <dgm:pt modelId="{76F2BDD8-091C-4010-9AFA-E77EE3B3BA8F}">
      <dgm:prSet phldrT="[文本]" custT="1"/>
      <dgm:spPr/>
      <dgm:t>
        <a:bodyPr/>
        <a:lstStyle/>
        <a:p>
          <a:pPr algn="ctr"/>
          <a:r>
            <a:rPr lang="zh-CN" altLang="en-US" sz="1400" dirty="0"/>
            <a:t>案例背景</a:t>
          </a:r>
        </a:p>
      </dgm:t>
    </dgm:pt>
    <dgm:pt modelId="{D8C5C1A9-35DF-463B-814C-07FDA483D0CF}" type="parTrans" cxnId="{2D37CA4D-8C91-4B1E-BB5F-E543D1A31B8E}">
      <dgm:prSet/>
      <dgm:spPr/>
      <dgm:t>
        <a:bodyPr/>
        <a:lstStyle/>
        <a:p>
          <a:pPr algn="ctr"/>
          <a:endParaRPr lang="zh-CN" altLang="en-US" sz="1400"/>
        </a:p>
      </dgm:t>
    </dgm:pt>
    <dgm:pt modelId="{E683723B-4672-4BC5-B1FB-5CA1780D37C9}" type="sibTrans" cxnId="{2D37CA4D-8C91-4B1E-BB5F-E543D1A31B8E}">
      <dgm:prSet/>
      <dgm:spPr/>
      <dgm:t>
        <a:bodyPr/>
        <a:lstStyle/>
        <a:p>
          <a:pPr algn="ctr"/>
          <a:endParaRPr lang="zh-CN" altLang="en-US" sz="1400"/>
        </a:p>
      </dgm:t>
    </dgm:pt>
    <dgm:pt modelId="{182A4AAD-F484-4659-B1DF-9AF542FEA4D5}">
      <dgm:prSet phldrT="[文本]" custT="1"/>
      <dgm:spPr/>
      <dgm:t>
        <a:bodyPr/>
        <a:lstStyle/>
        <a:p>
          <a:pPr algn="ctr"/>
          <a:r>
            <a:rPr lang="zh-CN" altLang="en-US" sz="1400" dirty="0"/>
            <a:t>数据概况</a:t>
          </a:r>
        </a:p>
      </dgm:t>
    </dgm:pt>
    <dgm:pt modelId="{413BC297-C7E1-4E80-AB0B-6BCF55478E36}" type="parTrans" cxnId="{AC937AD4-57C4-4A7F-891D-6E1571A385FA}">
      <dgm:prSet/>
      <dgm:spPr/>
      <dgm:t>
        <a:bodyPr/>
        <a:lstStyle/>
        <a:p>
          <a:pPr algn="ctr"/>
          <a:endParaRPr lang="zh-CN" altLang="en-US" sz="1400"/>
        </a:p>
      </dgm:t>
    </dgm:pt>
    <dgm:pt modelId="{DC198802-31DC-4D67-8944-17DA016ADBF0}" type="sibTrans" cxnId="{AC937AD4-57C4-4A7F-891D-6E1571A385FA}">
      <dgm:prSet/>
      <dgm:spPr/>
      <dgm:t>
        <a:bodyPr/>
        <a:lstStyle/>
        <a:p>
          <a:pPr algn="ctr"/>
          <a:endParaRPr lang="zh-CN" altLang="en-US" sz="1400"/>
        </a:p>
      </dgm:t>
    </dgm:pt>
    <dgm:pt modelId="{0F9F1063-C634-4B65-B0CC-19A38171C6C5}">
      <dgm:prSet custT="1"/>
      <dgm:spPr/>
      <dgm:t>
        <a:bodyPr/>
        <a:lstStyle/>
        <a:p>
          <a:r>
            <a:rPr lang="zh-CN" altLang="en-US" sz="1400" b="0" dirty="0"/>
            <a:t>操作流程</a:t>
          </a:r>
        </a:p>
      </dgm:t>
    </dgm:pt>
    <dgm:pt modelId="{2D67297B-7021-4419-A64F-8D571D9490AD}" type="parTrans" cxnId="{EB4DCF81-3340-4C80-BF72-56A60137D020}">
      <dgm:prSet/>
      <dgm:spPr/>
      <dgm:t>
        <a:bodyPr/>
        <a:lstStyle/>
        <a:p>
          <a:endParaRPr lang="zh-CN" altLang="en-US" sz="1400"/>
        </a:p>
      </dgm:t>
    </dgm:pt>
    <dgm:pt modelId="{BB049046-FF9D-41E3-B081-17C8BF1FCB5F}" type="sibTrans" cxnId="{EB4DCF81-3340-4C80-BF72-56A60137D020}">
      <dgm:prSet/>
      <dgm:spPr/>
      <dgm:t>
        <a:bodyPr/>
        <a:lstStyle/>
        <a:p>
          <a:endParaRPr lang="zh-CN" altLang="en-US" sz="1400"/>
        </a:p>
      </dgm:t>
    </dgm:pt>
    <dgm:pt modelId="{8DBCD899-3590-4A6B-8A08-07C4CA24A8EA}" type="pres">
      <dgm:prSet presAssocID="{8EE2D0BF-044D-4AD8-81DC-CF6D497842CC}" presName="hierChild1" presStyleCnt="0">
        <dgm:presLayoutVars>
          <dgm:orgChart val="1"/>
          <dgm:chPref val="1"/>
          <dgm:dir/>
          <dgm:animOne val="branch"/>
          <dgm:animLvl val="lvl"/>
          <dgm:resizeHandles/>
        </dgm:presLayoutVars>
      </dgm:prSet>
      <dgm:spPr/>
    </dgm:pt>
    <dgm:pt modelId="{F431B1B7-CF7A-48A6-A067-A66738270CAE}" type="pres">
      <dgm:prSet presAssocID="{E4A5203F-DBD4-4A87-B7E4-D0A3AA8C8D56}" presName="hierRoot1" presStyleCnt="0">
        <dgm:presLayoutVars>
          <dgm:hierBranch val="init"/>
        </dgm:presLayoutVars>
      </dgm:prSet>
      <dgm:spPr/>
    </dgm:pt>
    <dgm:pt modelId="{CFEDBAE5-A3ED-4147-8F06-638BB7DA2D18}" type="pres">
      <dgm:prSet presAssocID="{E4A5203F-DBD4-4A87-B7E4-D0A3AA8C8D56}" presName="rootComposite1" presStyleCnt="0"/>
      <dgm:spPr/>
    </dgm:pt>
    <dgm:pt modelId="{B564643E-F665-48C5-AEDB-D3001A46DD23}" type="pres">
      <dgm:prSet presAssocID="{E4A5203F-DBD4-4A87-B7E4-D0A3AA8C8D56}" presName="rootText1" presStyleLbl="node0" presStyleIdx="0" presStyleCnt="1" custScaleX="64217">
        <dgm:presLayoutVars>
          <dgm:chPref val="3"/>
        </dgm:presLayoutVars>
      </dgm:prSet>
      <dgm:spPr/>
    </dgm:pt>
    <dgm:pt modelId="{D826AA87-433F-4C8F-963B-197DFC26BC61}" type="pres">
      <dgm:prSet presAssocID="{E4A5203F-DBD4-4A87-B7E4-D0A3AA8C8D56}" presName="rootConnector1" presStyleLbl="node1" presStyleIdx="0" presStyleCnt="0"/>
      <dgm:spPr/>
    </dgm:pt>
    <dgm:pt modelId="{BD71DF03-1C2A-423F-A12B-FC6ED5E00D53}" type="pres">
      <dgm:prSet presAssocID="{E4A5203F-DBD4-4A87-B7E4-D0A3AA8C8D56}" presName="hierChild2" presStyleCnt="0"/>
      <dgm:spPr/>
    </dgm:pt>
    <dgm:pt modelId="{E9874693-7EEC-4F53-9261-B538CABDECD5}" type="pres">
      <dgm:prSet presAssocID="{D8C5C1A9-35DF-463B-814C-07FDA483D0CF}" presName="Name64" presStyleLbl="parChTrans1D2" presStyleIdx="0" presStyleCnt="3"/>
      <dgm:spPr/>
    </dgm:pt>
    <dgm:pt modelId="{8B73B25F-BEE0-42C0-89BF-4B32420396F3}" type="pres">
      <dgm:prSet presAssocID="{76F2BDD8-091C-4010-9AFA-E77EE3B3BA8F}" presName="hierRoot2" presStyleCnt="0">
        <dgm:presLayoutVars>
          <dgm:hierBranch val="init"/>
        </dgm:presLayoutVars>
      </dgm:prSet>
      <dgm:spPr/>
    </dgm:pt>
    <dgm:pt modelId="{2BD3A828-B995-435B-92F7-EE8935584A12}" type="pres">
      <dgm:prSet presAssocID="{76F2BDD8-091C-4010-9AFA-E77EE3B3BA8F}" presName="rootComposite" presStyleCnt="0"/>
      <dgm:spPr/>
    </dgm:pt>
    <dgm:pt modelId="{593C3DA7-4AE4-42B8-8A3E-AC75BB737767}" type="pres">
      <dgm:prSet presAssocID="{76F2BDD8-091C-4010-9AFA-E77EE3B3BA8F}" presName="rootText" presStyleLbl="node2" presStyleIdx="0" presStyleCnt="3" custScaleX="84871">
        <dgm:presLayoutVars>
          <dgm:chPref val="3"/>
        </dgm:presLayoutVars>
      </dgm:prSet>
      <dgm:spPr/>
    </dgm:pt>
    <dgm:pt modelId="{BB2BD306-6410-4760-A73F-A6EAFB00DB45}" type="pres">
      <dgm:prSet presAssocID="{76F2BDD8-091C-4010-9AFA-E77EE3B3BA8F}" presName="rootConnector" presStyleLbl="node2" presStyleIdx="0" presStyleCnt="3"/>
      <dgm:spPr/>
    </dgm:pt>
    <dgm:pt modelId="{6D5CB2D6-2D97-48BF-AE7B-A84885FC963F}" type="pres">
      <dgm:prSet presAssocID="{76F2BDD8-091C-4010-9AFA-E77EE3B3BA8F}" presName="hierChild4" presStyleCnt="0"/>
      <dgm:spPr/>
    </dgm:pt>
    <dgm:pt modelId="{5E30A752-79FA-4368-8969-CF2FB5A0266E}" type="pres">
      <dgm:prSet presAssocID="{76F2BDD8-091C-4010-9AFA-E77EE3B3BA8F}" presName="hierChild5" presStyleCnt="0"/>
      <dgm:spPr/>
    </dgm:pt>
    <dgm:pt modelId="{56F53A5C-DED0-4239-AD4A-9FE33F1583FB}" type="pres">
      <dgm:prSet presAssocID="{413BC297-C7E1-4E80-AB0B-6BCF55478E36}" presName="Name64" presStyleLbl="parChTrans1D2" presStyleIdx="1" presStyleCnt="3"/>
      <dgm:spPr/>
    </dgm:pt>
    <dgm:pt modelId="{997A78B7-1A4C-45D8-9E74-9F0696247C3E}" type="pres">
      <dgm:prSet presAssocID="{182A4AAD-F484-4659-B1DF-9AF542FEA4D5}" presName="hierRoot2" presStyleCnt="0">
        <dgm:presLayoutVars>
          <dgm:hierBranch val="init"/>
        </dgm:presLayoutVars>
      </dgm:prSet>
      <dgm:spPr/>
    </dgm:pt>
    <dgm:pt modelId="{688E490C-E551-4257-ADFF-A24282E07EFA}" type="pres">
      <dgm:prSet presAssocID="{182A4AAD-F484-4659-B1DF-9AF542FEA4D5}" presName="rootComposite" presStyleCnt="0"/>
      <dgm:spPr/>
    </dgm:pt>
    <dgm:pt modelId="{B8026C15-A162-4DAD-B384-A20A4F768A9D}" type="pres">
      <dgm:prSet presAssocID="{182A4AAD-F484-4659-B1DF-9AF542FEA4D5}" presName="rootText" presStyleLbl="node2" presStyleIdx="1" presStyleCnt="3" custScaleX="84871">
        <dgm:presLayoutVars>
          <dgm:chPref val="3"/>
        </dgm:presLayoutVars>
      </dgm:prSet>
      <dgm:spPr/>
    </dgm:pt>
    <dgm:pt modelId="{95A2B754-E64C-4185-BF66-877941CB45CB}" type="pres">
      <dgm:prSet presAssocID="{182A4AAD-F484-4659-B1DF-9AF542FEA4D5}" presName="rootConnector" presStyleLbl="node2" presStyleIdx="1" presStyleCnt="3"/>
      <dgm:spPr/>
    </dgm:pt>
    <dgm:pt modelId="{AA30DB5F-1486-4790-AF60-67789A6CDBEE}" type="pres">
      <dgm:prSet presAssocID="{182A4AAD-F484-4659-B1DF-9AF542FEA4D5}" presName="hierChild4" presStyleCnt="0"/>
      <dgm:spPr/>
    </dgm:pt>
    <dgm:pt modelId="{66B6F359-303C-4F04-80B5-3104756F0AD6}" type="pres">
      <dgm:prSet presAssocID="{182A4AAD-F484-4659-B1DF-9AF542FEA4D5}" presName="hierChild5" presStyleCnt="0"/>
      <dgm:spPr/>
    </dgm:pt>
    <dgm:pt modelId="{1C862D77-49CB-4CC1-BB91-DCEDDABA8B4E}" type="pres">
      <dgm:prSet presAssocID="{2D67297B-7021-4419-A64F-8D571D9490AD}" presName="Name64" presStyleLbl="parChTrans1D2" presStyleIdx="2" presStyleCnt="3"/>
      <dgm:spPr/>
    </dgm:pt>
    <dgm:pt modelId="{C3250438-549C-4A1C-913A-1C3998192793}" type="pres">
      <dgm:prSet presAssocID="{0F9F1063-C634-4B65-B0CC-19A38171C6C5}" presName="hierRoot2" presStyleCnt="0">
        <dgm:presLayoutVars>
          <dgm:hierBranch val="init"/>
        </dgm:presLayoutVars>
      </dgm:prSet>
      <dgm:spPr/>
    </dgm:pt>
    <dgm:pt modelId="{7A1A3F9B-9B88-4B4E-8981-3D985872B437}" type="pres">
      <dgm:prSet presAssocID="{0F9F1063-C634-4B65-B0CC-19A38171C6C5}" presName="rootComposite" presStyleCnt="0"/>
      <dgm:spPr/>
    </dgm:pt>
    <dgm:pt modelId="{B299447A-D1A4-4A8F-A17A-7BACF00DBB57}" type="pres">
      <dgm:prSet presAssocID="{0F9F1063-C634-4B65-B0CC-19A38171C6C5}" presName="rootText" presStyleLbl="node2" presStyleIdx="2" presStyleCnt="3" custScaleX="84578">
        <dgm:presLayoutVars>
          <dgm:chPref val="3"/>
        </dgm:presLayoutVars>
      </dgm:prSet>
      <dgm:spPr/>
    </dgm:pt>
    <dgm:pt modelId="{C3E6544B-26AF-44A2-932C-884BC094339E}" type="pres">
      <dgm:prSet presAssocID="{0F9F1063-C634-4B65-B0CC-19A38171C6C5}" presName="rootConnector" presStyleLbl="node2" presStyleIdx="2" presStyleCnt="3"/>
      <dgm:spPr/>
    </dgm:pt>
    <dgm:pt modelId="{A6BBBDCB-7403-474E-86C9-EF861540A5C1}" type="pres">
      <dgm:prSet presAssocID="{0F9F1063-C634-4B65-B0CC-19A38171C6C5}" presName="hierChild4" presStyleCnt="0"/>
      <dgm:spPr/>
    </dgm:pt>
    <dgm:pt modelId="{8F12234D-2174-4C19-A9D7-E7F5B262473D}" type="pres">
      <dgm:prSet presAssocID="{0F9F1063-C634-4B65-B0CC-19A38171C6C5}" presName="hierChild5" presStyleCnt="0"/>
      <dgm:spPr/>
    </dgm:pt>
    <dgm:pt modelId="{35970FC8-A958-432F-A1A9-3E4E4C9E13DD}" type="pres">
      <dgm:prSet presAssocID="{E4A5203F-DBD4-4A87-B7E4-D0A3AA8C8D56}" presName="hierChild3" presStyleCnt="0"/>
      <dgm:spPr/>
    </dgm:pt>
  </dgm:ptLst>
  <dgm:cxnLst>
    <dgm:cxn modelId="{F9D44806-D8B5-4790-BF1C-910992D6BE02}" type="presOf" srcId="{E4A5203F-DBD4-4A87-B7E4-D0A3AA8C8D56}" destId="{B564643E-F665-48C5-AEDB-D3001A46DD23}" srcOrd="0" destOrd="0" presId="urn:microsoft.com/office/officeart/2009/3/layout/HorizontalOrganizationChart"/>
    <dgm:cxn modelId="{1F44660B-71A7-40A6-8866-FA9FA12C8B67}" type="presOf" srcId="{8EE2D0BF-044D-4AD8-81DC-CF6D497842CC}" destId="{8DBCD899-3590-4A6B-8A08-07C4CA24A8EA}" srcOrd="0" destOrd="0" presId="urn:microsoft.com/office/officeart/2009/3/layout/HorizontalOrganizationChart"/>
    <dgm:cxn modelId="{7BA6B015-C788-4640-A85F-8D1ADB8CA1E1}" type="presOf" srcId="{E4A5203F-DBD4-4A87-B7E4-D0A3AA8C8D56}" destId="{D826AA87-433F-4C8F-963B-197DFC26BC61}" srcOrd="1" destOrd="0" presId="urn:microsoft.com/office/officeart/2009/3/layout/HorizontalOrganizationChart"/>
    <dgm:cxn modelId="{B338871A-D46D-4DAC-A761-11E007962196}" type="presOf" srcId="{D8C5C1A9-35DF-463B-814C-07FDA483D0CF}" destId="{E9874693-7EEC-4F53-9261-B538CABDECD5}" srcOrd="0" destOrd="0" presId="urn:microsoft.com/office/officeart/2009/3/layout/HorizontalOrganizationChart"/>
    <dgm:cxn modelId="{8DC33B1B-89B8-4B7E-B6E9-406FF4FF6AED}" type="presOf" srcId="{76F2BDD8-091C-4010-9AFA-E77EE3B3BA8F}" destId="{593C3DA7-4AE4-42B8-8A3E-AC75BB737767}" srcOrd="0" destOrd="0" presId="urn:microsoft.com/office/officeart/2009/3/layout/HorizontalOrganizationChart"/>
    <dgm:cxn modelId="{5D9D4324-CC75-4F2D-9129-D9E0F6FCE0AF}" srcId="{8EE2D0BF-044D-4AD8-81DC-CF6D497842CC}" destId="{E4A5203F-DBD4-4A87-B7E4-D0A3AA8C8D56}" srcOrd="0" destOrd="0" parTransId="{30D571ED-35AA-4B8F-A3E9-6DBD0D2D8450}" sibTransId="{7E81C3A6-D60F-42D3-85E9-975A707A9CDC}"/>
    <dgm:cxn modelId="{E09F3C32-38FB-4C26-B01A-091334ABD146}" type="presOf" srcId="{0F9F1063-C634-4B65-B0CC-19A38171C6C5}" destId="{C3E6544B-26AF-44A2-932C-884BC094339E}" srcOrd="1" destOrd="0" presId="urn:microsoft.com/office/officeart/2009/3/layout/HorizontalOrganizationChart"/>
    <dgm:cxn modelId="{0BBE5F45-5A7E-435E-927A-2C89846B891A}" type="presOf" srcId="{0F9F1063-C634-4B65-B0CC-19A38171C6C5}" destId="{B299447A-D1A4-4A8F-A17A-7BACF00DBB57}" srcOrd="0" destOrd="0" presId="urn:microsoft.com/office/officeart/2009/3/layout/HorizontalOrganizationChart"/>
    <dgm:cxn modelId="{2D37CA4D-8C91-4B1E-BB5F-E543D1A31B8E}" srcId="{E4A5203F-DBD4-4A87-B7E4-D0A3AA8C8D56}" destId="{76F2BDD8-091C-4010-9AFA-E77EE3B3BA8F}" srcOrd="0" destOrd="0" parTransId="{D8C5C1A9-35DF-463B-814C-07FDA483D0CF}" sibTransId="{E683723B-4672-4BC5-B1FB-5CA1780D37C9}"/>
    <dgm:cxn modelId="{F37D6E58-475D-47B5-8934-DDB1F66F6B94}" type="presOf" srcId="{76F2BDD8-091C-4010-9AFA-E77EE3B3BA8F}" destId="{BB2BD306-6410-4760-A73F-A6EAFB00DB45}" srcOrd="1" destOrd="0" presId="urn:microsoft.com/office/officeart/2009/3/layout/HorizontalOrganizationChart"/>
    <dgm:cxn modelId="{EB4DCF81-3340-4C80-BF72-56A60137D020}" srcId="{E4A5203F-DBD4-4A87-B7E4-D0A3AA8C8D56}" destId="{0F9F1063-C634-4B65-B0CC-19A38171C6C5}" srcOrd="2" destOrd="0" parTransId="{2D67297B-7021-4419-A64F-8D571D9490AD}" sibTransId="{BB049046-FF9D-41E3-B081-17C8BF1FCB5F}"/>
    <dgm:cxn modelId="{92AF4691-D9C9-45B8-A8D6-ABEFEFD47969}" type="presOf" srcId="{182A4AAD-F484-4659-B1DF-9AF542FEA4D5}" destId="{B8026C15-A162-4DAD-B384-A20A4F768A9D}" srcOrd="0" destOrd="0" presId="urn:microsoft.com/office/officeart/2009/3/layout/HorizontalOrganizationChart"/>
    <dgm:cxn modelId="{6E03F6A0-BEB4-4E97-909C-C322C0E5BD99}" type="presOf" srcId="{413BC297-C7E1-4E80-AB0B-6BCF55478E36}" destId="{56F53A5C-DED0-4239-AD4A-9FE33F1583FB}" srcOrd="0" destOrd="0" presId="urn:microsoft.com/office/officeart/2009/3/layout/HorizontalOrganizationChart"/>
    <dgm:cxn modelId="{E4D968CF-41E0-4610-B01F-C9BC4ABC5305}" type="presOf" srcId="{182A4AAD-F484-4659-B1DF-9AF542FEA4D5}" destId="{95A2B754-E64C-4185-BF66-877941CB45CB}" srcOrd="1" destOrd="0" presId="urn:microsoft.com/office/officeart/2009/3/layout/HorizontalOrganizationChart"/>
    <dgm:cxn modelId="{AC937AD4-57C4-4A7F-891D-6E1571A385FA}" srcId="{E4A5203F-DBD4-4A87-B7E4-D0A3AA8C8D56}" destId="{182A4AAD-F484-4659-B1DF-9AF542FEA4D5}" srcOrd="1" destOrd="0" parTransId="{413BC297-C7E1-4E80-AB0B-6BCF55478E36}" sibTransId="{DC198802-31DC-4D67-8944-17DA016ADBF0}"/>
    <dgm:cxn modelId="{F525D6F0-DFB8-4F75-BCD6-1B64F5CFAFF3}" type="presOf" srcId="{2D67297B-7021-4419-A64F-8D571D9490AD}" destId="{1C862D77-49CB-4CC1-BB91-DCEDDABA8B4E}" srcOrd="0" destOrd="0" presId="urn:microsoft.com/office/officeart/2009/3/layout/HorizontalOrganizationChart"/>
    <dgm:cxn modelId="{FB56E3CE-EC0D-4683-976E-AD7EFE9862DA}" type="presParOf" srcId="{8DBCD899-3590-4A6B-8A08-07C4CA24A8EA}" destId="{F431B1B7-CF7A-48A6-A067-A66738270CAE}" srcOrd="0" destOrd="0" presId="urn:microsoft.com/office/officeart/2009/3/layout/HorizontalOrganizationChart"/>
    <dgm:cxn modelId="{7BB845FC-D435-457D-AF3B-7FF0E0BBD533}" type="presParOf" srcId="{F431B1B7-CF7A-48A6-A067-A66738270CAE}" destId="{CFEDBAE5-A3ED-4147-8F06-638BB7DA2D18}" srcOrd="0" destOrd="0" presId="urn:microsoft.com/office/officeart/2009/3/layout/HorizontalOrganizationChart"/>
    <dgm:cxn modelId="{9FADA890-0168-4C89-A2F0-A2EDE9D9FD55}" type="presParOf" srcId="{CFEDBAE5-A3ED-4147-8F06-638BB7DA2D18}" destId="{B564643E-F665-48C5-AEDB-D3001A46DD23}" srcOrd="0" destOrd="0" presId="urn:microsoft.com/office/officeart/2009/3/layout/HorizontalOrganizationChart"/>
    <dgm:cxn modelId="{32A8D45D-367D-432B-A0DA-278041443377}" type="presParOf" srcId="{CFEDBAE5-A3ED-4147-8F06-638BB7DA2D18}" destId="{D826AA87-433F-4C8F-963B-197DFC26BC61}" srcOrd="1" destOrd="0" presId="urn:microsoft.com/office/officeart/2009/3/layout/HorizontalOrganizationChart"/>
    <dgm:cxn modelId="{34C994CC-20CD-4651-A476-4F551B6E6D58}" type="presParOf" srcId="{F431B1B7-CF7A-48A6-A067-A66738270CAE}" destId="{BD71DF03-1C2A-423F-A12B-FC6ED5E00D53}" srcOrd="1" destOrd="0" presId="urn:microsoft.com/office/officeart/2009/3/layout/HorizontalOrganizationChart"/>
    <dgm:cxn modelId="{4993CB29-B15A-4473-B1AF-4D64FD81FEA3}" type="presParOf" srcId="{BD71DF03-1C2A-423F-A12B-FC6ED5E00D53}" destId="{E9874693-7EEC-4F53-9261-B538CABDECD5}" srcOrd="0" destOrd="0" presId="urn:microsoft.com/office/officeart/2009/3/layout/HorizontalOrganizationChart"/>
    <dgm:cxn modelId="{B9D380EE-30FC-4705-A4ED-5A3CF703B45D}" type="presParOf" srcId="{BD71DF03-1C2A-423F-A12B-FC6ED5E00D53}" destId="{8B73B25F-BEE0-42C0-89BF-4B32420396F3}" srcOrd="1" destOrd="0" presId="urn:microsoft.com/office/officeart/2009/3/layout/HorizontalOrganizationChart"/>
    <dgm:cxn modelId="{F92BABA0-F86A-4265-AF54-2C9BF9882284}" type="presParOf" srcId="{8B73B25F-BEE0-42C0-89BF-4B32420396F3}" destId="{2BD3A828-B995-435B-92F7-EE8935584A12}" srcOrd="0" destOrd="0" presId="urn:microsoft.com/office/officeart/2009/3/layout/HorizontalOrganizationChart"/>
    <dgm:cxn modelId="{5DF12550-3FED-4C4D-ADEC-D566003FE19C}" type="presParOf" srcId="{2BD3A828-B995-435B-92F7-EE8935584A12}" destId="{593C3DA7-4AE4-42B8-8A3E-AC75BB737767}" srcOrd="0" destOrd="0" presId="urn:microsoft.com/office/officeart/2009/3/layout/HorizontalOrganizationChart"/>
    <dgm:cxn modelId="{F58A586C-DC1A-462B-A948-DB33E1F7B2F8}" type="presParOf" srcId="{2BD3A828-B995-435B-92F7-EE8935584A12}" destId="{BB2BD306-6410-4760-A73F-A6EAFB00DB45}" srcOrd="1" destOrd="0" presId="urn:microsoft.com/office/officeart/2009/3/layout/HorizontalOrganizationChart"/>
    <dgm:cxn modelId="{C013F672-64AB-4BF8-8462-3969ABBC00F5}" type="presParOf" srcId="{8B73B25F-BEE0-42C0-89BF-4B32420396F3}" destId="{6D5CB2D6-2D97-48BF-AE7B-A84885FC963F}" srcOrd="1" destOrd="0" presId="urn:microsoft.com/office/officeart/2009/3/layout/HorizontalOrganizationChart"/>
    <dgm:cxn modelId="{4B849C92-A1B1-4EF8-A051-3A4D5FCA4B36}" type="presParOf" srcId="{8B73B25F-BEE0-42C0-89BF-4B32420396F3}" destId="{5E30A752-79FA-4368-8969-CF2FB5A0266E}" srcOrd="2" destOrd="0" presId="urn:microsoft.com/office/officeart/2009/3/layout/HorizontalOrganizationChart"/>
    <dgm:cxn modelId="{EB5878B0-0659-49C4-B1AE-B140312BCCA3}" type="presParOf" srcId="{BD71DF03-1C2A-423F-A12B-FC6ED5E00D53}" destId="{56F53A5C-DED0-4239-AD4A-9FE33F1583FB}" srcOrd="2" destOrd="0" presId="urn:microsoft.com/office/officeart/2009/3/layout/HorizontalOrganizationChart"/>
    <dgm:cxn modelId="{9AFDA984-2200-43C9-AEE9-169CB36AD326}" type="presParOf" srcId="{BD71DF03-1C2A-423F-A12B-FC6ED5E00D53}" destId="{997A78B7-1A4C-45D8-9E74-9F0696247C3E}" srcOrd="3" destOrd="0" presId="urn:microsoft.com/office/officeart/2009/3/layout/HorizontalOrganizationChart"/>
    <dgm:cxn modelId="{3B6C964A-EE79-4ADC-B5F5-1D20C61BF57E}" type="presParOf" srcId="{997A78B7-1A4C-45D8-9E74-9F0696247C3E}" destId="{688E490C-E551-4257-ADFF-A24282E07EFA}" srcOrd="0" destOrd="0" presId="urn:microsoft.com/office/officeart/2009/3/layout/HorizontalOrganizationChart"/>
    <dgm:cxn modelId="{AA47C3F3-E025-414A-A2C2-425E4F80C995}" type="presParOf" srcId="{688E490C-E551-4257-ADFF-A24282E07EFA}" destId="{B8026C15-A162-4DAD-B384-A20A4F768A9D}" srcOrd="0" destOrd="0" presId="urn:microsoft.com/office/officeart/2009/3/layout/HorizontalOrganizationChart"/>
    <dgm:cxn modelId="{881FE91E-FEE4-437D-950F-38CE7BC0A032}" type="presParOf" srcId="{688E490C-E551-4257-ADFF-A24282E07EFA}" destId="{95A2B754-E64C-4185-BF66-877941CB45CB}" srcOrd="1" destOrd="0" presId="urn:microsoft.com/office/officeart/2009/3/layout/HorizontalOrganizationChart"/>
    <dgm:cxn modelId="{968CA732-83F0-4789-8F94-A1F342FFAA5E}" type="presParOf" srcId="{997A78B7-1A4C-45D8-9E74-9F0696247C3E}" destId="{AA30DB5F-1486-4790-AF60-67789A6CDBEE}" srcOrd="1" destOrd="0" presId="urn:microsoft.com/office/officeart/2009/3/layout/HorizontalOrganizationChart"/>
    <dgm:cxn modelId="{CB3AFE84-2842-44C5-8177-675F5726B031}" type="presParOf" srcId="{997A78B7-1A4C-45D8-9E74-9F0696247C3E}" destId="{66B6F359-303C-4F04-80B5-3104756F0AD6}" srcOrd="2" destOrd="0" presId="urn:microsoft.com/office/officeart/2009/3/layout/HorizontalOrganizationChart"/>
    <dgm:cxn modelId="{59F9A2FB-AEC7-4A46-8B92-47A11C05F5E4}" type="presParOf" srcId="{BD71DF03-1C2A-423F-A12B-FC6ED5E00D53}" destId="{1C862D77-49CB-4CC1-BB91-DCEDDABA8B4E}" srcOrd="4" destOrd="0" presId="urn:microsoft.com/office/officeart/2009/3/layout/HorizontalOrganizationChart"/>
    <dgm:cxn modelId="{59713250-05F8-4664-A309-4FF4A3592830}" type="presParOf" srcId="{BD71DF03-1C2A-423F-A12B-FC6ED5E00D53}" destId="{C3250438-549C-4A1C-913A-1C3998192793}" srcOrd="5" destOrd="0" presId="urn:microsoft.com/office/officeart/2009/3/layout/HorizontalOrganizationChart"/>
    <dgm:cxn modelId="{4A991670-B313-4A21-A19D-01187858DB03}" type="presParOf" srcId="{C3250438-549C-4A1C-913A-1C3998192793}" destId="{7A1A3F9B-9B88-4B4E-8981-3D985872B437}" srcOrd="0" destOrd="0" presId="urn:microsoft.com/office/officeart/2009/3/layout/HorizontalOrganizationChart"/>
    <dgm:cxn modelId="{40A821AA-E0B0-4CD6-B27F-09FD70D89F68}" type="presParOf" srcId="{7A1A3F9B-9B88-4B4E-8981-3D985872B437}" destId="{B299447A-D1A4-4A8F-A17A-7BACF00DBB57}" srcOrd="0" destOrd="0" presId="urn:microsoft.com/office/officeart/2009/3/layout/HorizontalOrganizationChart"/>
    <dgm:cxn modelId="{3D8DB519-C2FC-468B-AA41-1AF976818B94}" type="presParOf" srcId="{7A1A3F9B-9B88-4B4E-8981-3D985872B437}" destId="{C3E6544B-26AF-44A2-932C-884BC094339E}" srcOrd="1" destOrd="0" presId="urn:microsoft.com/office/officeart/2009/3/layout/HorizontalOrganizationChart"/>
    <dgm:cxn modelId="{F677C554-C374-49FE-90CB-B12CAEA929A4}" type="presParOf" srcId="{C3250438-549C-4A1C-913A-1C3998192793}" destId="{A6BBBDCB-7403-474E-86C9-EF861540A5C1}" srcOrd="1" destOrd="0" presId="urn:microsoft.com/office/officeart/2009/3/layout/HorizontalOrganizationChart"/>
    <dgm:cxn modelId="{1FC502CD-1242-4124-990E-05034C043306}" type="presParOf" srcId="{C3250438-549C-4A1C-913A-1C3998192793}" destId="{8F12234D-2174-4C19-A9D7-E7F5B262473D}" srcOrd="2" destOrd="0" presId="urn:microsoft.com/office/officeart/2009/3/layout/HorizontalOrganizationChart"/>
    <dgm:cxn modelId="{F6FF03CB-4C3B-46EE-81FB-D8DDE18D003B}" type="presParOf" srcId="{F431B1B7-CF7A-48A6-A067-A66738270CAE}" destId="{35970FC8-A958-432F-A1A9-3E4E4C9E13D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862D77-49CB-4CC1-BB91-DCEDDABA8B4E}">
      <dsp:nvSpPr>
        <dsp:cNvPr id="0" name=""/>
        <dsp:cNvSpPr/>
      </dsp:nvSpPr>
      <dsp:spPr>
        <a:xfrm>
          <a:off x="1846071" y="1368152"/>
          <a:ext cx="469677" cy="1009806"/>
        </a:xfrm>
        <a:custGeom>
          <a:avLst/>
          <a:gdLst/>
          <a:ahLst/>
          <a:cxnLst/>
          <a:rect l="0" t="0" r="0" b="0"/>
          <a:pathLst>
            <a:path>
              <a:moveTo>
                <a:pt x="0" y="0"/>
              </a:moveTo>
              <a:lnTo>
                <a:pt x="234838" y="0"/>
              </a:lnTo>
              <a:lnTo>
                <a:pt x="234838" y="1009806"/>
              </a:lnTo>
              <a:lnTo>
                <a:pt x="469677" y="1009806"/>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F53A5C-DED0-4239-AD4A-9FE33F1583FB}">
      <dsp:nvSpPr>
        <dsp:cNvPr id="0" name=""/>
        <dsp:cNvSpPr/>
      </dsp:nvSpPr>
      <dsp:spPr>
        <a:xfrm>
          <a:off x="1846071" y="1322432"/>
          <a:ext cx="469677" cy="91440"/>
        </a:xfrm>
        <a:custGeom>
          <a:avLst/>
          <a:gdLst/>
          <a:ahLst/>
          <a:cxnLst/>
          <a:rect l="0" t="0" r="0" b="0"/>
          <a:pathLst>
            <a:path>
              <a:moveTo>
                <a:pt x="0" y="45720"/>
              </a:moveTo>
              <a:lnTo>
                <a:pt x="469677" y="4572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874693-7EEC-4F53-9261-B538CABDECD5}">
      <dsp:nvSpPr>
        <dsp:cNvPr id="0" name=""/>
        <dsp:cNvSpPr/>
      </dsp:nvSpPr>
      <dsp:spPr>
        <a:xfrm>
          <a:off x="1846071" y="358345"/>
          <a:ext cx="469677" cy="1009806"/>
        </a:xfrm>
        <a:custGeom>
          <a:avLst/>
          <a:gdLst/>
          <a:ahLst/>
          <a:cxnLst/>
          <a:rect l="0" t="0" r="0" b="0"/>
          <a:pathLst>
            <a:path>
              <a:moveTo>
                <a:pt x="0" y="1009806"/>
              </a:moveTo>
              <a:lnTo>
                <a:pt x="234838" y="1009806"/>
              </a:lnTo>
              <a:lnTo>
                <a:pt x="234838" y="0"/>
              </a:lnTo>
              <a:lnTo>
                <a:pt x="469677"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64643E-F665-48C5-AEDB-D3001A46DD23}">
      <dsp:nvSpPr>
        <dsp:cNvPr id="0" name=""/>
        <dsp:cNvSpPr/>
      </dsp:nvSpPr>
      <dsp:spPr>
        <a:xfrm>
          <a:off x="338008" y="1010022"/>
          <a:ext cx="1508063" cy="716258"/>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综合案例</a:t>
          </a:r>
          <a:r>
            <a:rPr lang="en-US" altLang="zh-CN" sz="1400" kern="1200" dirty="0"/>
            <a:t>2</a:t>
          </a:r>
          <a:r>
            <a:rPr lang="zh-CN" altLang="en-US" sz="1400" kern="1200" dirty="0"/>
            <a:t>：网络贷款违约预测</a:t>
          </a:r>
        </a:p>
      </dsp:txBody>
      <dsp:txXfrm>
        <a:off x="338008" y="1010022"/>
        <a:ext cx="1508063" cy="716258"/>
      </dsp:txXfrm>
    </dsp:sp>
    <dsp:sp modelId="{593C3DA7-4AE4-42B8-8A3E-AC75BB737767}">
      <dsp:nvSpPr>
        <dsp:cNvPr id="0" name=""/>
        <dsp:cNvSpPr/>
      </dsp:nvSpPr>
      <dsp:spPr>
        <a:xfrm>
          <a:off x="2315749" y="216"/>
          <a:ext cx="1993099" cy="716258"/>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案例背景</a:t>
          </a:r>
        </a:p>
      </dsp:txBody>
      <dsp:txXfrm>
        <a:off x="2315749" y="216"/>
        <a:ext cx="1993099" cy="716258"/>
      </dsp:txXfrm>
    </dsp:sp>
    <dsp:sp modelId="{B8026C15-A162-4DAD-B384-A20A4F768A9D}">
      <dsp:nvSpPr>
        <dsp:cNvPr id="0" name=""/>
        <dsp:cNvSpPr/>
      </dsp:nvSpPr>
      <dsp:spPr>
        <a:xfrm>
          <a:off x="2315749" y="1010022"/>
          <a:ext cx="1993099" cy="716258"/>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数据概况</a:t>
          </a:r>
        </a:p>
      </dsp:txBody>
      <dsp:txXfrm>
        <a:off x="2315749" y="1010022"/>
        <a:ext cx="1993099" cy="716258"/>
      </dsp:txXfrm>
    </dsp:sp>
    <dsp:sp modelId="{B299447A-D1A4-4A8F-A17A-7BACF00DBB57}">
      <dsp:nvSpPr>
        <dsp:cNvPr id="0" name=""/>
        <dsp:cNvSpPr/>
      </dsp:nvSpPr>
      <dsp:spPr>
        <a:xfrm>
          <a:off x="2315749" y="2019829"/>
          <a:ext cx="1986218" cy="716258"/>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kern="1200" dirty="0"/>
            <a:t>操作流程</a:t>
          </a:r>
        </a:p>
      </dsp:txBody>
      <dsp:txXfrm>
        <a:off x="2315749" y="2019829"/>
        <a:ext cx="1986218" cy="716258"/>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jpeg>
</file>

<file path=ppt/media/image19.wmf>
</file>

<file path=ppt/media/image20.jpeg>
</file>

<file path=ppt/media/image21.wmf>
</file>

<file path=ppt/media/image22.jpeg>
</file>

<file path=ppt/media/image23.wmf>
</file>

<file path=ppt/media/image24.jpeg>
</file>

<file path=ppt/media/image25.wmf>
</file>

<file path=ppt/media/image26.wmf>
</file>

<file path=ppt/media/image27.wmf>
</file>

<file path=ppt/media/image28.wmf>
</file>

<file path=ppt/media/image29.wmf>
</file>

<file path=ppt/media/image3.jpe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wmf>
</file>

<file path=ppt/media/image55.png>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3610044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436382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16</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20990189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3353448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290337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2923023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2776174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1103032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881822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2646577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728390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2628235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9612500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25726830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15241035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8202425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4086560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5011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3607974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41535917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1641780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41027319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7658140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20663866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27452037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31527895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10229767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34924384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30813140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46853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2375519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29722054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45</a:t>
            </a:fld>
            <a:endParaRPr lang="zh-CN" altLang="en-US"/>
          </a:p>
        </p:txBody>
      </p:sp>
    </p:spTree>
    <p:extLst>
      <p:ext uri="{BB962C8B-B14F-4D97-AF65-F5344CB8AC3E}">
        <p14:creationId xmlns:p14="http://schemas.microsoft.com/office/powerpoint/2010/main" val="18415888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46</a:t>
            </a:fld>
            <a:endParaRPr lang="zh-CN" altLang="en-US"/>
          </a:p>
        </p:txBody>
      </p:sp>
    </p:spTree>
    <p:extLst>
      <p:ext uri="{BB962C8B-B14F-4D97-AF65-F5344CB8AC3E}">
        <p14:creationId xmlns:p14="http://schemas.microsoft.com/office/powerpoint/2010/main" val="33656801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47</a:t>
            </a:fld>
            <a:endParaRPr lang="zh-CN" altLang="en-US"/>
          </a:p>
        </p:txBody>
      </p:sp>
    </p:spTree>
    <p:extLst>
      <p:ext uri="{BB962C8B-B14F-4D97-AF65-F5344CB8AC3E}">
        <p14:creationId xmlns:p14="http://schemas.microsoft.com/office/powerpoint/2010/main" val="8808729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48</a:t>
            </a:fld>
            <a:endParaRPr lang="zh-CN" altLang="en-US"/>
          </a:p>
        </p:txBody>
      </p:sp>
    </p:spTree>
    <p:extLst>
      <p:ext uri="{BB962C8B-B14F-4D97-AF65-F5344CB8AC3E}">
        <p14:creationId xmlns:p14="http://schemas.microsoft.com/office/powerpoint/2010/main" val="26536121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49</a:t>
            </a:fld>
            <a:endParaRPr lang="zh-CN" altLang="en-US"/>
          </a:p>
        </p:txBody>
      </p:sp>
    </p:spTree>
    <p:extLst>
      <p:ext uri="{BB962C8B-B14F-4D97-AF65-F5344CB8AC3E}">
        <p14:creationId xmlns:p14="http://schemas.microsoft.com/office/powerpoint/2010/main" val="2352639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683685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10</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370782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3170997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1827672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20802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新零售概述</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2308860" cy="345440"/>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新零售的框架</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第三节 操作流程</a:t>
            </a:r>
          </a:p>
        </p:txBody>
      </p:sp>
      <p:cxnSp>
        <p:nvCxnSpPr>
          <p:cNvPr id="7" name="直接连接符 6"/>
          <p:cNvCxnSpPr/>
          <p:nvPr userDrawn="1"/>
        </p:nvCxnSpPr>
        <p:spPr>
          <a:xfrm flipV="1">
            <a:off x="269240" y="603929"/>
            <a:ext cx="1927290"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案例背景</a:t>
            </a:r>
          </a:p>
        </p:txBody>
      </p:sp>
      <p:cxnSp>
        <p:nvCxnSpPr>
          <p:cNvPr id="7" name="直接连接符 6"/>
          <p:cNvCxnSpPr/>
          <p:nvPr/>
        </p:nvCxnSpPr>
        <p:spPr>
          <a:xfrm flipV="1">
            <a:off x="269240" y="603929"/>
            <a:ext cx="2789111"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数据概况</a:t>
            </a:r>
          </a:p>
        </p:txBody>
      </p:sp>
      <p:cxnSp>
        <p:nvCxnSpPr>
          <p:cNvPr id="7" name="直接连接符 6"/>
          <p:cNvCxnSpPr/>
          <p:nvPr userDrawn="1"/>
        </p:nvCxnSpPr>
        <p:spPr>
          <a:xfrm flipV="1">
            <a:off x="269240" y="603929"/>
            <a:ext cx="1865782"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5.w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6.w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www.lendingclub.com/developers/listed-loans"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7.wmf"/><Relationship Id="rId4" Type="http://schemas.openxmlformats.org/officeDocument/2006/relationships/oleObject" Target="../embeddings/oleObject5.bin"/></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9.wmf"/><Relationship Id="rId5" Type="http://schemas.openxmlformats.org/officeDocument/2006/relationships/oleObject" Target="../embeddings/oleObject7.bin"/><Relationship Id="rId4" Type="http://schemas.openxmlformats.org/officeDocument/2006/relationships/image" Target="../media/image8.w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1.wmf"/><Relationship Id="rId5" Type="http://schemas.openxmlformats.org/officeDocument/2006/relationships/oleObject" Target="../embeddings/oleObject9.bin"/><Relationship Id="rId4" Type="http://schemas.openxmlformats.org/officeDocument/2006/relationships/image" Target="../media/image10.w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3.wmf"/><Relationship Id="rId5" Type="http://schemas.openxmlformats.org/officeDocument/2006/relationships/oleObject" Target="../embeddings/oleObject11.bin"/><Relationship Id="rId4" Type="http://schemas.openxmlformats.org/officeDocument/2006/relationships/image" Target="../media/image12.wmf"/></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4.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5.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6.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7.wmf"/></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microsoft.com/office/2007/relationships/hdphoto" Target="../media/hdphoto2.wdp"/><Relationship Id="rId5" Type="http://schemas.openxmlformats.org/officeDocument/2006/relationships/image" Target="../media/image20.jpeg"/><Relationship Id="rId4" Type="http://schemas.openxmlformats.org/officeDocument/2006/relationships/image" Target="../media/image19.w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microsoft.com/office/2007/relationships/hdphoto" Target="../media/hdphoto3.wdp"/><Relationship Id="rId5" Type="http://schemas.openxmlformats.org/officeDocument/2006/relationships/image" Target="../media/image22.jpeg"/><Relationship Id="rId4" Type="http://schemas.openxmlformats.org/officeDocument/2006/relationships/image" Target="../media/image21.w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microsoft.com/office/2007/relationships/hdphoto" Target="../media/hdphoto4.wdp"/><Relationship Id="rId5" Type="http://schemas.openxmlformats.org/officeDocument/2006/relationships/image" Target="../media/image24.jpeg"/><Relationship Id="rId4" Type="http://schemas.openxmlformats.org/officeDocument/2006/relationships/image" Target="../media/image23.w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25.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6.w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7.w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29.wmf"/><Relationship Id="rId5" Type="http://schemas.openxmlformats.org/officeDocument/2006/relationships/oleObject" Target="../embeddings/oleObject23.bin"/><Relationship Id="rId4" Type="http://schemas.openxmlformats.org/officeDocument/2006/relationships/image" Target="../media/image28.w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31.wmf"/><Relationship Id="rId5" Type="http://schemas.openxmlformats.org/officeDocument/2006/relationships/oleObject" Target="../embeddings/oleObject25.bin"/><Relationship Id="rId4" Type="http://schemas.openxmlformats.org/officeDocument/2006/relationships/image" Target="../media/image30.w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image" Target="../media/image33.wmf"/><Relationship Id="rId5" Type="http://schemas.openxmlformats.org/officeDocument/2006/relationships/oleObject" Target="../embeddings/oleObject27.bin"/><Relationship Id="rId4" Type="http://schemas.openxmlformats.org/officeDocument/2006/relationships/image" Target="../media/image32.w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35.wmf"/><Relationship Id="rId5" Type="http://schemas.openxmlformats.org/officeDocument/2006/relationships/oleObject" Target="../embeddings/oleObject29.bin"/><Relationship Id="rId4" Type="http://schemas.openxmlformats.org/officeDocument/2006/relationships/image" Target="../media/image34.w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37.wmf"/><Relationship Id="rId5" Type="http://schemas.openxmlformats.org/officeDocument/2006/relationships/oleObject" Target="../embeddings/oleObject31.bin"/><Relationship Id="rId4" Type="http://schemas.openxmlformats.org/officeDocument/2006/relationships/image" Target="../media/image36.w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38.w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39.w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40.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41.w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42.w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notesSlide" Target="../notesSlides/notesSlide38.xml"/><Relationship Id="rId1" Type="http://schemas.openxmlformats.org/officeDocument/2006/relationships/slideLayout" Target="../slideLayouts/slideLayout4.xml"/><Relationship Id="rId6" Type="http://schemas.openxmlformats.org/officeDocument/2006/relationships/image" Target="../media/image44.wmf"/><Relationship Id="rId5" Type="http://schemas.openxmlformats.org/officeDocument/2006/relationships/oleObject" Target="../embeddings/oleObject38.bin"/><Relationship Id="rId4" Type="http://schemas.openxmlformats.org/officeDocument/2006/relationships/image" Target="../media/image43.w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45.w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40.bin"/><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image" Target="../media/image47.wmf"/><Relationship Id="rId5" Type="http://schemas.openxmlformats.org/officeDocument/2006/relationships/oleObject" Target="../embeddings/oleObject41.bin"/><Relationship Id="rId4" Type="http://schemas.openxmlformats.org/officeDocument/2006/relationships/image" Target="../media/image46.w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notesSlide" Target="../notesSlides/notesSlide41.xml"/><Relationship Id="rId1" Type="http://schemas.openxmlformats.org/officeDocument/2006/relationships/slideLayout" Target="../slideLayouts/slideLayout4.xml"/><Relationship Id="rId6" Type="http://schemas.openxmlformats.org/officeDocument/2006/relationships/image" Target="../media/image49.wmf"/><Relationship Id="rId5" Type="http://schemas.openxmlformats.org/officeDocument/2006/relationships/oleObject" Target="../embeddings/oleObject43.bin"/><Relationship Id="rId4" Type="http://schemas.openxmlformats.org/officeDocument/2006/relationships/image" Target="../media/image48.w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image" Target="../media/image51.wmf"/><Relationship Id="rId5" Type="http://schemas.openxmlformats.org/officeDocument/2006/relationships/oleObject" Target="../embeddings/oleObject45.bin"/><Relationship Id="rId4" Type="http://schemas.openxmlformats.org/officeDocument/2006/relationships/image" Target="../media/image50.w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46.bin"/><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52.w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47.bin"/><Relationship Id="rId2" Type="http://schemas.openxmlformats.org/officeDocument/2006/relationships/notesSlide" Target="../notesSlides/notesSlide44.xml"/><Relationship Id="rId1" Type="http://schemas.openxmlformats.org/officeDocument/2006/relationships/slideLayout" Target="../slideLayouts/slideLayout4.xml"/><Relationship Id="rId4" Type="http://schemas.openxmlformats.org/officeDocument/2006/relationships/image" Target="../media/image53.w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48.bin"/><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54.w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hyperlink" Target="https://www.lendingclub.com/" TargetMode="Externa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49.bin"/><Relationship Id="rId4" Type="http://schemas.openxmlformats.org/officeDocument/2006/relationships/image" Target="../media/image5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471403"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396330" y="1085993"/>
            <a:ext cx="3411439" cy="982495"/>
            <a:chOff x="-166946" y="886960"/>
            <a:chExt cx="447513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166946" y="886960"/>
              <a:ext cx="3681000" cy="9689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第十六章</a:t>
              </a:r>
            </a:p>
          </p:txBody>
        </p:sp>
      </p:grpSp>
      <p:sp>
        <p:nvSpPr>
          <p:cNvPr id="20" name="矩形 259"/>
          <p:cNvSpPr>
            <a:spLocks noChangeArrowheads="1"/>
          </p:cNvSpPr>
          <p:nvPr/>
        </p:nvSpPr>
        <p:spPr bwMode="auto">
          <a:xfrm>
            <a:off x="612354" y="2019995"/>
            <a:ext cx="394555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综合案例</a:t>
            </a:r>
            <a:r>
              <a:rPr lang="en-US" altLang="zh-CN" sz="3600" b="1" dirty="0">
                <a:solidFill>
                  <a:schemeClr val="accent1"/>
                </a:solidFill>
                <a:latin typeface="黑体" panose="02010609060101010101" charset="-122"/>
                <a:ea typeface="黑体" panose="02010609060101010101" charset="-122"/>
                <a:cs typeface="Arial" panose="020B0604020202020204" pitchFamily="34" charset="0"/>
              </a:rPr>
              <a:t>2</a:t>
            </a: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：网络贷款违约预测</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270087" y="2120115"/>
            <a:ext cx="4250908" cy="707886"/>
          </a:xfrm>
          <a:prstGeom prst="rect">
            <a:avLst/>
          </a:prstGeom>
          <a:noFill/>
        </p:spPr>
        <p:txBody>
          <a:bodyPr wrap="square" rtlCol="0">
            <a:spAutoFit/>
          </a:bodyPr>
          <a:lstStyle/>
          <a:p>
            <a:pPr algn="ctr"/>
            <a:r>
              <a:rPr lang="zh-CN" altLang="en-US" sz="4000" b="1" spc="300" dirty="0">
                <a:solidFill>
                  <a:schemeClr val="accent1"/>
                </a:solidFill>
                <a:latin typeface="黑体" panose="02010609060101010101" charset="-122"/>
                <a:ea typeface="黑体" panose="02010609060101010101" charset="-122"/>
              </a:rPr>
              <a:t>数据概况</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90054"/>
            <a:ext cx="8352928" cy="263149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本案例的数据文件来自世界上最早开展网络贷款的</a:t>
            </a:r>
            <a:r>
              <a:rPr lang="en-US" altLang="zh-CN" sz="2000" dirty="0" err="1"/>
              <a:t>LendingClub</a:t>
            </a:r>
            <a:r>
              <a:rPr lang="zh-CN" altLang="en-US" sz="2000" dirty="0"/>
              <a:t>公司</a:t>
            </a:r>
            <a:r>
              <a:rPr lang="en-US" altLang="zh-CN" sz="2000" dirty="0"/>
              <a:t>(https://www.lendingclub.com)</a:t>
            </a:r>
            <a:r>
              <a:rPr lang="zh-CN" altLang="en-US" sz="2000" dirty="0"/>
              <a:t>，这是一家会员制的网络借贷公司，于</a:t>
            </a:r>
            <a:r>
              <a:rPr lang="en-US" altLang="zh-CN" sz="2000" dirty="0"/>
              <a:t>2006</a:t>
            </a:r>
            <a:r>
              <a:rPr lang="zh-CN" altLang="en-US" sz="2000" dirty="0"/>
              <a:t>年</a:t>
            </a:r>
            <a:r>
              <a:rPr lang="en-US" altLang="zh-CN" sz="2000" dirty="0"/>
              <a:t>10</a:t>
            </a:r>
            <a:r>
              <a:rPr lang="zh-CN" altLang="en-US" sz="2000" dirty="0"/>
              <a:t>月在美国特拉华州成立，</a:t>
            </a:r>
            <a:r>
              <a:rPr lang="en-US" altLang="zh-CN" sz="2000" dirty="0"/>
              <a:t>2007</a:t>
            </a:r>
            <a:r>
              <a:rPr lang="zh-CN" altLang="en-US" sz="2000" dirty="0"/>
              <a:t>年</a:t>
            </a:r>
            <a:r>
              <a:rPr lang="en-US" altLang="zh-CN" sz="2000" dirty="0"/>
              <a:t>5</a:t>
            </a:r>
            <a:r>
              <a:rPr lang="zh-CN" altLang="en-US" sz="2000" dirty="0"/>
              <a:t>月开始在脸书（</a:t>
            </a:r>
            <a:r>
              <a:rPr lang="en-US" altLang="zh-CN" sz="2000" dirty="0"/>
              <a:t>Facebook</a:t>
            </a:r>
            <a:r>
              <a:rPr lang="zh-CN" altLang="en-US" sz="2000" dirty="0"/>
              <a:t>）上以一个应用的形式运营。</a:t>
            </a:r>
            <a:endParaRPr lang="en-US" altLang="zh-CN" sz="2000" dirty="0"/>
          </a:p>
          <a:p>
            <a:pPr marL="342900" indent="-342900">
              <a:spcBef>
                <a:spcPts val="600"/>
              </a:spcBef>
              <a:buSzPct val="75000"/>
              <a:buFont typeface="Wingdings" panose="05000000000000000000" pitchFamily="2" charset="2"/>
              <a:buChar char="l"/>
            </a:pPr>
            <a:r>
              <a:rPr lang="zh-CN" altLang="en-US" sz="2000" dirty="0"/>
              <a:t>随着美国监管机构对</a:t>
            </a:r>
            <a:r>
              <a:rPr lang="en-US" altLang="zh-CN" sz="2000" dirty="0"/>
              <a:t>P2P</a:t>
            </a:r>
            <a:r>
              <a:rPr lang="zh-CN" altLang="en-US" sz="2000" dirty="0"/>
              <a:t>借贷行业的监管要求变化，</a:t>
            </a:r>
            <a:r>
              <a:rPr lang="en-US" altLang="zh-CN" sz="2000" dirty="0" err="1"/>
              <a:t>LendingClub</a:t>
            </a:r>
            <a:r>
              <a:rPr lang="zh-CN" altLang="en-US" sz="2000" dirty="0"/>
              <a:t>的商业模式经历了</a:t>
            </a:r>
            <a:r>
              <a:rPr lang="en-US" altLang="zh-CN" sz="2000" dirty="0"/>
              <a:t>3</a:t>
            </a:r>
            <a:r>
              <a:rPr lang="zh-CN" altLang="en-US" sz="2000" dirty="0"/>
              <a:t>个发展阶段：信息中介模式（</a:t>
            </a:r>
            <a:r>
              <a:rPr lang="en-US" altLang="zh-CN" sz="2000" dirty="0"/>
              <a:t>2007</a:t>
            </a:r>
            <a:r>
              <a:rPr lang="zh-CN" altLang="en-US" sz="2000" dirty="0"/>
              <a:t>年</a:t>
            </a:r>
            <a:r>
              <a:rPr lang="en-US" altLang="zh-CN" sz="2000" dirty="0"/>
              <a:t>6</a:t>
            </a:r>
            <a:r>
              <a:rPr lang="zh-CN" altLang="en-US" sz="2000" dirty="0"/>
              <a:t>月至</a:t>
            </a:r>
            <a:r>
              <a:rPr lang="en-US" altLang="zh-CN" sz="2000" dirty="0"/>
              <a:t>2007</a:t>
            </a:r>
            <a:r>
              <a:rPr lang="zh-CN" altLang="en-US" sz="2000" dirty="0"/>
              <a:t>年</a:t>
            </a:r>
            <a:r>
              <a:rPr lang="en-US" altLang="zh-CN" sz="2000" dirty="0"/>
              <a:t>12</a:t>
            </a:r>
            <a:r>
              <a:rPr lang="zh-CN" altLang="en-US" sz="2000" dirty="0"/>
              <a:t>月）、类银行模式（</a:t>
            </a:r>
            <a:r>
              <a:rPr lang="en-US" altLang="zh-CN" sz="2000" dirty="0"/>
              <a:t>2008</a:t>
            </a:r>
            <a:r>
              <a:rPr lang="zh-CN" altLang="en-US" sz="2000" dirty="0"/>
              <a:t>年</a:t>
            </a:r>
            <a:r>
              <a:rPr lang="en-US" altLang="zh-CN" sz="2000" dirty="0"/>
              <a:t>1</a:t>
            </a:r>
            <a:r>
              <a:rPr lang="zh-CN" altLang="en-US" sz="2000" dirty="0"/>
              <a:t>月至</a:t>
            </a:r>
            <a:r>
              <a:rPr lang="en-US" altLang="zh-CN" sz="2000" dirty="0"/>
              <a:t>2008</a:t>
            </a:r>
            <a:r>
              <a:rPr lang="zh-CN" altLang="en-US" sz="2000" dirty="0"/>
              <a:t>年</a:t>
            </a:r>
            <a:r>
              <a:rPr lang="en-US" altLang="zh-CN" sz="2000" dirty="0"/>
              <a:t>3</a:t>
            </a:r>
            <a:r>
              <a:rPr lang="zh-CN" altLang="en-US" sz="2000" dirty="0"/>
              <a:t>月）以及资产证券化模式（</a:t>
            </a:r>
            <a:r>
              <a:rPr lang="en-US" altLang="zh-CN" sz="2000" dirty="0"/>
              <a:t>2008</a:t>
            </a:r>
            <a:r>
              <a:rPr lang="zh-CN" altLang="en-US" sz="2000" dirty="0"/>
              <a:t>年</a:t>
            </a:r>
            <a:r>
              <a:rPr lang="en-US" altLang="zh-CN" sz="2000" dirty="0"/>
              <a:t>10</a:t>
            </a:r>
            <a:r>
              <a:rPr lang="zh-CN" altLang="en-US" sz="2000" dirty="0"/>
              <a:t>月之后）。</a:t>
            </a:r>
            <a:endParaRPr lang="zh-CN" altLang="en-US" sz="2400" dirty="0"/>
          </a:p>
        </p:txBody>
      </p:sp>
    </p:spTree>
    <p:extLst>
      <p:ext uri="{BB962C8B-B14F-4D97-AF65-F5344CB8AC3E}">
        <p14:creationId xmlns:p14="http://schemas.microsoft.com/office/powerpoint/2010/main" val="20582908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90054"/>
            <a:ext cx="8352928" cy="84638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err="1"/>
              <a:t>LendingClub</a:t>
            </a:r>
            <a:r>
              <a:rPr lang="zh-CN" altLang="en-US" sz="2000" dirty="0"/>
              <a:t>公司：</a:t>
            </a:r>
            <a:r>
              <a:rPr lang="en-US" altLang="zh-CN" sz="2000" dirty="0"/>
              <a:t> https://www.lendingclub.com</a:t>
            </a:r>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3" name="对象 2"/>
          <p:cNvGraphicFramePr>
            <a:graphicFrameLocks noChangeAspect="1"/>
          </p:cNvGraphicFramePr>
          <p:nvPr>
            <p:extLst>
              <p:ext uri="{D42A27DB-BD31-4B8C-83A1-F6EECF244321}">
                <p14:modId xmlns:p14="http://schemas.microsoft.com/office/powerpoint/2010/main" val="2893455943"/>
              </p:ext>
            </p:extLst>
          </p:nvPr>
        </p:nvGraphicFramePr>
        <p:xfrm>
          <a:off x="684362" y="1276400"/>
          <a:ext cx="6768752" cy="3768644"/>
        </p:xfrm>
        <a:graphic>
          <a:graphicData uri="http://schemas.openxmlformats.org/presentationml/2006/ole">
            <mc:AlternateContent xmlns:mc="http://schemas.openxmlformats.org/markup-compatibility/2006">
              <mc:Choice xmlns:v="urn:schemas-microsoft-com:vml" Requires="v">
                <p:oleObj r:id="rId3" imgW="14374440" imgH="7986960" progId="">
                  <p:embed/>
                </p:oleObj>
              </mc:Choice>
              <mc:Fallback>
                <p:oleObj r:id="rId3" imgW="14374440" imgH="7986960" progId="">
                  <p:embed/>
                  <p:pic>
                    <p:nvPicPr>
                      <p:cNvPr id="0" name=""/>
                      <p:cNvPicPr/>
                      <p:nvPr/>
                    </p:nvPicPr>
                    <p:blipFill>
                      <a:blip r:embed="rId4"/>
                      <a:stretch>
                        <a:fillRect/>
                      </a:stretch>
                    </p:blipFill>
                    <p:spPr>
                      <a:xfrm>
                        <a:off x="684362" y="1276400"/>
                        <a:ext cx="6768752" cy="3768644"/>
                      </a:xfrm>
                      <a:prstGeom prst="rect">
                        <a:avLst/>
                      </a:prstGeom>
                    </p:spPr>
                  </p:pic>
                </p:oleObj>
              </mc:Fallback>
            </mc:AlternateContent>
          </a:graphicData>
        </a:graphic>
      </p:graphicFrame>
    </p:spTree>
    <p:extLst>
      <p:ext uri="{BB962C8B-B14F-4D97-AF65-F5344CB8AC3E}">
        <p14:creationId xmlns:p14="http://schemas.microsoft.com/office/powerpoint/2010/main" val="40969356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90054"/>
            <a:ext cx="8352928" cy="201593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在</a:t>
            </a:r>
            <a:r>
              <a:rPr lang="en-US" altLang="zh-CN" sz="2000" dirty="0" err="1"/>
              <a:t>LendingClub</a:t>
            </a:r>
            <a:r>
              <a:rPr lang="zh-CN" altLang="en-US" sz="2000" dirty="0"/>
              <a:t>的业务流程中，借款人信用报告是风险控制的一个重要环节。</a:t>
            </a:r>
            <a:r>
              <a:rPr lang="en-US" altLang="zh-CN" sz="2000" dirty="0" err="1"/>
              <a:t>LendingClub</a:t>
            </a:r>
            <a:r>
              <a:rPr lang="zh-CN" altLang="en-US" sz="2000" dirty="0"/>
              <a:t>采用的是商业银行的风控技术，即基于</a:t>
            </a:r>
            <a:r>
              <a:rPr lang="en-US" altLang="zh-CN" sz="2000" dirty="0"/>
              <a:t>FICO</a:t>
            </a:r>
            <a:r>
              <a:rPr lang="zh-CN" altLang="en-US" sz="2000" dirty="0"/>
              <a:t>信用分（</a:t>
            </a:r>
            <a:r>
              <a:rPr lang="en-US" altLang="zh-CN" sz="2000" dirty="0"/>
              <a:t>FICO</a:t>
            </a:r>
            <a:r>
              <a:rPr lang="zh-CN" altLang="en-US" sz="2000" dirty="0"/>
              <a:t>是</a:t>
            </a:r>
            <a:r>
              <a:rPr lang="en-US" altLang="zh-CN" sz="2000" dirty="0"/>
              <a:t>Fair Isaac Company</a:t>
            </a:r>
            <a:r>
              <a:rPr lang="zh-CN" altLang="en-US" sz="2000" dirty="0"/>
              <a:t>推出的个人信用评分系统，主要用于贷款方快速、客观的度量客户的信用风险，缩短授信过程。</a:t>
            </a:r>
            <a:endParaRPr lang="en-US" altLang="zh-CN" sz="2000" dirty="0"/>
          </a:p>
          <a:p>
            <a:pPr marL="342900" indent="-342900">
              <a:spcBef>
                <a:spcPts val="600"/>
              </a:spcBef>
              <a:buSzPct val="75000"/>
              <a:buFont typeface="Wingdings" panose="05000000000000000000" pitchFamily="2" charset="2"/>
              <a:buChar char="l"/>
            </a:pPr>
            <a:r>
              <a:rPr lang="zh-CN" altLang="en-US" sz="2000" dirty="0"/>
              <a:t>其官方网址为：</a:t>
            </a:r>
            <a:r>
              <a:rPr lang="en-US" altLang="zh-CN" sz="2000" dirty="0"/>
              <a:t>https://www.fico.com/en</a:t>
            </a:r>
            <a:r>
              <a:rPr lang="zh-CN" altLang="en-US" sz="2000" dirty="0"/>
              <a:t>），用于核实贷款申请者的收入等要素。</a:t>
            </a: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794761820"/>
              </p:ext>
            </p:extLst>
          </p:nvPr>
        </p:nvGraphicFramePr>
        <p:xfrm>
          <a:off x="2628578" y="2548084"/>
          <a:ext cx="5461977" cy="2631421"/>
        </p:xfrm>
        <a:graphic>
          <a:graphicData uri="http://schemas.openxmlformats.org/presentationml/2006/ole">
            <mc:AlternateContent xmlns:mc="http://schemas.openxmlformats.org/markup-compatibility/2006">
              <mc:Choice xmlns:v="urn:schemas-microsoft-com:vml" Requires="v">
                <p:oleObj r:id="rId3" imgW="16952040" imgH="8152200" progId="">
                  <p:embed/>
                </p:oleObj>
              </mc:Choice>
              <mc:Fallback>
                <p:oleObj r:id="rId3" imgW="16952040" imgH="8152200" progId="">
                  <p:embed/>
                  <p:pic>
                    <p:nvPicPr>
                      <p:cNvPr id="0" name=""/>
                      <p:cNvPicPr/>
                      <p:nvPr/>
                    </p:nvPicPr>
                    <p:blipFill>
                      <a:blip r:embed="rId4"/>
                      <a:stretch>
                        <a:fillRect/>
                      </a:stretch>
                    </p:blipFill>
                    <p:spPr>
                      <a:xfrm>
                        <a:off x="2628578" y="2548084"/>
                        <a:ext cx="5461977" cy="2631421"/>
                      </a:xfrm>
                      <a:prstGeom prst="rect">
                        <a:avLst/>
                      </a:prstGeom>
                    </p:spPr>
                  </p:pic>
                </p:oleObj>
              </mc:Fallback>
            </mc:AlternateContent>
          </a:graphicData>
        </a:graphic>
      </p:graphicFrame>
    </p:spTree>
    <p:extLst>
      <p:ext uri="{BB962C8B-B14F-4D97-AF65-F5344CB8AC3E}">
        <p14:creationId xmlns:p14="http://schemas.microsoft.com/office/powerpoint/2010/main" val="4288101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90054"/>
            <a:ext cx="8352928" cy="400109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根据借款人的</a:t>
            </a:r>
            <a:r>
              <a:rPr lang="en-US" altLang="zh-CN" sz="2000" dirty="0"/>
              <a:t>FICO</a:t>
            </a:r>
            <a:r>
              <a:rPr lang="zh-CN" altLang="en-US" sz="2000" dirty="0"/>
              <a:t>得分，每笔申请者被赋予一个基础风险级别，共有</a:t>
            </a:r>
            <a:r>
              <a:rPr lang="en-US" altLang="zh-CN" sz="2000" dirty="0"/>
              <a:t>25</a:t>
            </a:r>
            <a:r>
              <a:rPr lang="zh-CN" altLang="en-US" sz="2000" dirty="0"/>
              <a:t>级。这个基础风险等级和借款人本次申请的期限、金额、还款来源、还款方式等属性一起，由一个评估模型划分为</a:t>
            </a:r>
            <a:r>
              <a:rPr lang="en-US" altLang="zh-CN" sz="2000" dirty="0"/>
              <a:t>35</a:t>
            </a:r>
            <a:r>
              <a:rPr lang="zh-CN" altLang="en-US" sz="2000" dirty="0"/>
              <a:t>个贷款等级，有</a:t>
            </a:r>
            <a:r>
              <a:rPr lang="en-US" altLang="zh-CN" sz="2000" dirty="0"/>
              <a:t>A-G</a:t>
            </a:r>
            <a:r>
              <a:rPr lang="zh-CN" altLang="en-US" sz="2000" dirty="0"/>
              <a:t>共</a:t>
            </a:r>
            <a:r>
              <a:rPr lang="en-US" altLang="zh-CN" sz="2000" dirty="0"/>
              <a:t>7</a:t>
            </a:r>
            <a:r>
              <a:rPr lang="zh-CN" altLang="en-US" sz="2000" dirty="0"/>
              <a:t>个主等级，每个主等级又细分为</a:t>
            </a:r>
            <a:r>
              <a:rPr lang="en-US" altLang="zh-CN" sz="2000" dirty="0"/>
              <a:t>5</a:t>
            </a:r>
            <a:r>
              <a:rPr lang="zh-CN" altLang="en-US" sz="2000" dirty="0"/>
              <a:t>个子级别。</a:t>
            </a:r>
          </a:p>
          <a:p>
            <a:pPr marL="342900" indent="-342900">
              <a:spcBef>
                <a:spcPts val="600"/>
              </a:spcBef>
              <a:buSzPct val="75000"/>
              <a:buFont typeface="Wingdings" panose="05000000000000000000" pitchFamily="2" charset="2"/>
              <a:buChar char="l"/>
            </a:pPr>
            <a:r>
              <a:rPr lang="zh-CN" altLang="en-US" sz="2000" dirty="0"/>
              <a:t>作为互联网小贷业务的典型代表，该公司向用户和研究人员开放了大量的经营历史数据，下载地址：</a:t>
            </a:r>
            <a:r>
              <a:rPr lang="en-US" altLang="zh-CN" sz="2000" dirty="0"/>
              <a:t>https://www.lendingclub.com/info/download-data.action</a:t>
            </a:r>
            <a:r>
              <a:rPr lang="zh-CN" altLang="en-US" sz="2000" dirty="0"/>
              <a:t>。本案例中，选择了覆盖</a:t>
            </a:r>
            <a:r>
              <a:rPr lang="en-US" altLang="zh-CN" sz="2000" dirty="0"/>
              <a:t>2007</a:t>
            </a:r>
            <a:r>
              <a:rPr lang="zh-CN" altLang="en-US" sz="2000" dirty="0"/>
              <a:t>年年初到</a:t>
            </a:r>
            <a:r>
              <a:rPr lang="en-US" altLang="zh-CN" sz="2000" dirty="0"/>
              <a:t>2017</a:t>
            </a:r>
            <a:r>
              <a:rPr lang="zh-CN" altLang="en-US" sz="2000" dirty="0"/>
              <a:t>年第</a:t>
            </a:r>
            <a:r>
              <a:rPr lang="en-US" altLang="zh-CN" sz="2000" dirty="0"/>
              <a:t>3</a:t>
            </a:r>
            <a:r>
              <a:rPr lang="zh-CN" altLang="en-US" sz="2000" dirty="0"/>
              <a:t>季度的贷款申请获得者最终的违约情况的数据集，数据集中各字段含义如表 </a:t>
            </a:r>
            <a:r>
              <a:rPr lang="en-US" altLang="zh-CN" sz="2000" dirty="0"/>
              <a:t>16 1</a:t>
            </a:r>
            <a:r>
              <a:rPr lang="zh-CN" altLang="en-US" sz="2000" dirty="0"/>
              <a:t>所示。 此外，在</a:t>
            </a:r>
            <a:r>
              <a:rPr lang="en-US" altLang="zh-CN" sz="2000" dirty="0"/>
              <a:t>https://www.lendingclub.com/developers/listed-loans</a:t>
            </a:r>
            <a:r>
              <a:rPr lang="zh-CN" altLang="en-US" sz="2000" dirty="0"/>
              <a:t>还可以查看更加详细的数据字段定义和说明。</a:t>
            </a:r>
          </a:p>
          <a:p>
            <a:pPr marL="342900" lvl="0" indent="-342900">
              <a:spcBef>
                <a:spcPts val="600"/>
              </a:spcBef>
              <a:buSzPct val="750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20727446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252314" y="790054"/>
            <a:ext cx="8352928" cy="123110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hlinkClick r:id="rId3"/>
              </a:rPr>
              <a:t>https://www.lendingclub.com/developers/listed-loans</a:t>
            </a:r>
            <a:r>
              <a:rPr lang="zh-CN" altLang="en-US" sz="2000" dirty="0"/>
              <a:t>：</a:t>
            </a:r>
            <a:endParaRPr lang="en-US" altLang="zh-CN" sz="2000" dirty="0"/>
          </a:p>
          <a:p>
            <a:pPr marL="342900" indent="-342900">
              <a:spcBef>
                <a:spcPts val="600"/>
              </a:spcBef>
              <a:buSzPct val="75000"/>
              <a:buFont typeface="Wingdings" panose="05000000000000000000" pitchFamily="2" charset="2"/>
              <a:buChar char="l"/>
            </a:pPr>
            <a:r>
              <a:rPr lang="zh-CN" altLang="en-US" sz="2000" dirty="0"/>
              <a:t>表 </a:t>
            </a:r>
            <a:r>
              <a:rPr lang="en-US" altLang="zh-CN" sz="2000" dirty="0"/>
              <a:t>16-1 </a:t>
            </a:r>
            <a:r>
              <a:rPr lang="zh-CN" altLang="en-US" sz="2000" dirty="0"/>
              <a:t>数据字段定义见教材。</a:t>
            </a:r>
            <a:endParaRPr lang="en-US" altLang="zh-CN" sz="2000" dirty="0"/>
          </a:p>
          <a:p>
            <a:pPr marL="342900" lvl="0" indent="-342900">
              <a:spcBef>
                <a:spcPts val="600"/>
              </a:spcBef>
              <a:buSzPct val="75000"/>
              <a:buFont typeface="Wingdings" panose="05000000000000000000" pitchFamily="2" charset="2"/>
              <a:buChar char="l"/>
            </a:pPr>
            <a:endParaRPr lang="zh-CN" altLang="en-US" sz="2400" dirty="0"/>
          </a:p>
        </p:txBody>
      </p:sp>
      <p:graphicFrame>
        <p:nvGraphicFramePr>
          <p:cNvPr id="2" name="对象 1"/>
          <p:cNvGraphicFramePr>
            <a:graphicFrameLocks noChangeAspect="1"/>
          </p:cNvGraphicFramePr>
          <p:nvPr>
            <p:extLst>
              <p:ext uri="{D42A27DB-BD31-4B8C-83A1-F6EECF244321}">
                <p14:modId xmlns:p14="http://schemas.microsoft.com/office/powerpoint/2010/main" val="676600356"/>
              </p:ext>
            </p:extLst>
          </p:nvPr>
        </p:nvGraphicFramePr>
        <p:xfrm>
          <a:off x="1116410" y="1636440"/>
          <a:ext cx="6862556" cy="3436640"/>
        </p:xfrm>
        <a:graphic>
          <a:graphicData uri="http://schemas.openxmlformats.org/presentationml/2006/ole">
            <mc:AlternateContent xmlns:mc="http://schemas.openxmlformats.org/markup-compatibility/2006">
              <mc:Choice xmlns:v="urn:schemas-microsoft-com:vml" Requires="v">
                <p:oleObj r:id="rId4" imgW="16228440" imgH="8114040" progId="">
                  <p:embed/>
                </p:oleObj>
              </mc:Choice>
              <mc:Fallback>
                <p:oleObj r:id="rId4" imgW="16228440" imgH="8114040" progId="">
                  <p:embed/>
                  <p:pic>
                    <p:nvPicPr>
                      <p:cNvPr id="0" name=""/>
                      <p:cNvPicPr/>
                      <p:nvPr/>
                    </p:nvPicPr>
                    <p:blipFill>
                      <a:blip r:embed="rId5"/>
                      <a:stretch>
                        <a:fillRect/>
                      </a:stretch>
                    </p:blipFill>
                    <p:spPr>
                      <a:xfrm>
                        <a:off x="1116410" y="1636440"/>
                        <a:ext cx="6862556" cy="3436640"/>
                      </a:xfrm>
                      <a:prstGeom prst="rect">
                        <a:avLst/>
                      </a:prstGeom>
                    </p:spPr>
                  </p:pic>
                </p:oleObj>
              </mc:Fallback>
            </mc:AlternateContent>
          </a:graphicData>
        </a:graphic>
      </p:graphicFrame>
    </p:spTree>
    <p:extLst>
      <p:ext uri="{BB962C8B-B14F-4D97-AF65-F5344CB8AC3E}">
        <p14:creationId xmlns:p14="http://schemas.microsoft.com/office/powerpoint/2010/main" val="2780403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9AB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操作流程</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252314" y="621814"/>
            <a:ext cx="8352928" cy="1154162"/>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一、 数据清洗与因素分析</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程序如下：基础工作包准备阶段，和上一章案例相似，仍然是引入</a:t>
            </a:r>
            <a:r>
              <a:rPr lang="en-US" altLang="zh-CN" sz="2000" dirty="0" err="1"/>
              <a:t>NumPy</a:t>
            </a:r>
            <a:r>
              <a:rPr lang="zh-CN" altLang="en-US" sz="2000" dirty="0"/>
              <a:t>、</a:t>
            </a:r>
            <a:r>
              <a:rPr lang="en-US" altLang="zh-CN" sz="2000" dirty="0"/>
              <a:t>Pandas</a:t>
            </a:r>
            <a:r>
              <a:rPr lang="zh-CN" altLang="en-US" sz="2000" dirty="0"/>
              <a:t>、</a:t>
            </a:r>
            <a:r>
              <a:rPr lang="en-US" altLang="zh-CN" sz="2000" dirty="0" err="1"/>
              <a:t>Matplotlib</a:t>
            </a:r>
            <a:r>
              <a:rPr lang="zh-CN" altLang="en-US" sz="2000" dirty="0"/>
              <a:t>和</a:t>
            </a:r>
            <a:r>
              <a:rPr lang="en-US" altLang="zh-CN" sz="2000" dirty="0" err="1"/>
              <a:t>Seaborn</a:t>
            </a:r>
            <a:r>
              <a:rPr lang="zh-CN" altLang="en-US" sz="2000" dirty="0"/>
              <a:t>四个包。</a:t>
            </a:r>
          </a:p>
        </p:txBody>
      </p:sp>
      <p:graphicFrame>
        <p:nvGraphicFramePr>
          <p:cNvPr id="2" name="对象 1"/>
          <p:cNvGraphicFramePr>
            <a:graphicFrameLocks noChangeAspect="1"/>
          </p:cNvGraphicFramePr>
          <p:nvPr>
            <p:extLst>
              <p:ext uri="{D42A27DB-BD31-4B8C-83A1-F6EECF244321}">
                <p14:modId xmlns:p14="http://schemas.microsoft.com/office/powerpoint/2010/main" val="2766870108"/>
              </p:ext>
            </p:extLst>
          </p:nvPr>
        </p:nvGraphicFramePr>
        <p:xfrm>
          <a:off x="194319" y="1725947"/>
          <a:ext cx="5058257" cy="3366877"/>
        </p:xfrm>
        <a:graphic>
          <a:graphicData uri="http://schemas.openxmlformats.org/presentationml/2006/ole">
            <mc:AlternateContent xmlns:mc="http://schemas.openxmlformats.org/markup-compatibility/2006">
              <mc:Choice xmlns:v="urn:schemas-microsoft-com:vml" Requires="v">
                <p:oleObj r:id="rId3" imgW="8050680" imgH="5346000" progId="">
                  <p:embed/>
                </p:oleObj>
              </mc:Choice>
              <mc:Fallback>
                <p:oleObj r:id="rId3" imgW="8050680" imgH="5346000" progId="">
                  <p:embed/>
                  <p:pic>
                    <p:nvPicPr>
                      <p:cNvPr id="0" name=""/>
                      <p:cNvPicPr/>
                      <p:nvPr/>
                    </p:nvPicPr>
                    <p:blipFill>
                      <a:blip r:embed="rId4"/>
                      <a:stretch>
                        <a:fillRect/>
                      </a:stretch>
                    </p:blipFill>
                    <p:spPr>
                      <a:xfrm>
                        <a:off x="194319" y="1725947"/>
                        <a:ext cx="5058257" cy="3366877"/>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564128012"/>
              </p:ext>
            </p:extLst>
          </p:nvPr>
        </p:nvGraphicFramePr>
        <p:xfrm>
          <a:off x="5373696" y="1976319"/>
          <a:ext cx="3663594" cy="2900481"/>
        </p:xfrm>
        <a:graphic>
          <a:graphicData uri="http://schemas.openxmlformats.org/presentationml/2006/ole">
            <mc:AlternateContent xmlns:mc="http://schemas.openxmlformats.org/markup-compatibility/2006">
              <mc:Choice xmlns:v="urn:schemas-microsoft-com:vml" Requires="v">
                <p:oleObj r:id="rId5" imgW="5358600" imgH="4241160" progId="">
                  <p:embed/>
                </p:oleObj>
              </mc:Choice>
              <mc:Fallback>
                <p:oleObj r:id="rId5" imgW="5358600" imgH="4241160" progId="">
                  <p:embed/>
                  <p:pic>
                    <p:nvPicPr>
                      <p:cNvPr id="0" name=""/>
                      <p:cNvPicPr/>
                      <p:nvPr/>
                    </p:nvPicPr>
                    <p:blipFill>
                      <a:blip r:embed="rId6"/>
                      <a:stretch>
                        <a:fillRect/>
                      </a:stretch>
                    </p:blipFill>
                    <p:spPr>
                      <a:xfrm>
                        <a:off x="5373696" y="1976319"/>
                        <a:ext cx="3663594" cy="2900481"/>
                      </a:xfrm>
                      <a:prstGeom prst="rect">
                        <a:avLst/>
                      </a:prstGeom>
                    </p:spPr>
                  </p:pic>
                </p:oleObj>
              </mc:Fallback>
            </mc:AlternateContent>
          </a:graphicData>
        </a:graphic>
      </p:graphicFrame>
    </p:spTree>
    <p:extLst>
      <p:ext uri="{BB962C8B-B14F-4D97-AF65-F5344CB8AC3E}">
        <p14:creationId xmlns:p14="http://schemas.microsoft.com/office/powerpoint/2010/main" val="31230633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观察数据概况</a:t>
            </a:r>
          </a:p>
        </p:txBody>
      </p:sp>
      <p:graphicFrame>
        <p:nvGraphicFramePr>
          <p:cNvPr id="2" name="对象 1"/>
          <p:cNvGraphicFramePr>
            <a:graphicFrameLocks noChangeAspect="1"/>
          </p:cNvGraphicFramePr>
          <p:nvPr>
            <p:extLst>
              <p:ext uri="{D42A27DB-BD31-4B8C-83A1-F6EECF244321}">
                <p14:modId xmlns:p14="http://schemas.microsoft.com/office/powerpoint/2010/main" val="2211995520"/>
              </p:ext>
            </p:extLst>
          </p:nvPr>
        </p:nvGraphicFramePr>
        <p:xfrm>
          <a:off x="462367" y="1244462"/>
          <a:ext cx="4992251" cy="3652664"/>
        </p:xfrm>
        <a:graphic>
          <a:graphicData uri="http://schemas.openxmlformats.org/presentationml/2006/ole">
            <mc:AlternateContent xmlns:mc="http://schemas.openxmlformats.org/markup-compatibility/2006">
              <mc:Choice xmlns:v="urn:schemas-microsoft-com:vml" Requires="v">
                <p:oleObj r:id="rId3" imgW="7580880" imgH="5536440" progId="">
                  <p:embed/>
                </p:oleObj>
              </mc:Choice>
              <mc:Fallback>
                <p:oleObj r:id="rId3" imgW="7580880" imgH="5536440" progId="">
                  <p:embed/>
                  <p:pic>
                    <p:nvPicPr>
                      <p:cNvPr id="0" name=""/>
                      <p:cNvPicPr/>
                      <p:nvPr/>
                    </p:nvPicPr>
                    <p:blipFill>
                      <a:blip r:embed="rId4"/>
                      <a:stretch>
                        <a:fillRect/>
                      </a:stretch>
                    </p:blipFill>
                    <p:spPr>
                      <a:xfrm>
                        <a:off x="462367" y="1244462"/>
                        <a:ext cx="4992251" cy="3652664"/>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4201037019"/>
              </p:ext>
            </p:extLst>
          </p:nvPr>
        </p:nvGraphicFramePr>
        <p:xfrm>
          <a:off x="5591620" y="2875658"/>
          <a:ext cx="3324933" cy="2130180"/>
        </p:xfrm>
        <a:graphic>
          <a:graphicData uri="http://schemas.openxmlformats.org/presentationml/2006/ole">
            <mc:AlternateContent xmlns:mc="http://schemas.openxmlformats.org/markup-compatibility/2006">
              <mc:Choice xmlns:v="urn:schemas-microsoft-com:vml" Requires="v">
                <p:oleObj r:id="rId5" imgW="4558680" imgH="2920320" progId="">
                  <p:embed/>
                </p:oleObj>
              </mc:Choice>
              <mc:Fallback>
                <p:oleObj r:id="rId5" imgW="4558680" imgH="2920320" progId="">
                  <p:embed/>
                  <p:pic>
                    <p:nvPicPr>
                      <p:cNvPr id="0" name=""/>
                      <p:cNvPicPr/>
                      <p:nvPr/>
                    </p:nvPicPr>
                    <p:blipFill>
                      <a:blip r:embed="rId6"/>
                      <a:stretch>
                        <a:fillRect/>
                      </a:stretch>
                    </p:blipFill>
                    <p:spPr>
                      <a:xfrm>
                        <a:off x="5591620" y="2875658"/>
                        <a:ext cx="3324933" cy="2130180"/>
                      </a:xfrm>
                      <a:prstGeom prst="rect">
                        <a:avLst/>
                      </a:prstGeom>
                    </p:spPr>
                  </p:pic>
                </p:oleObj>
              </mc:Fallback>
            </mc:AlternateContent>
          </a:graphicData>
        </a:graphic>
      </p:graphicFrame>
      <p:sp>
        <p:nvSpPr>
          <p:cNvPr id="10" name="矩形 9"/>
          <p:cNvSpPr/>
          <p:nvPr/>
        </p:nvSpPr>
        <p:spPr>
          <a:xfrm>
            <a:off x="5927514" y="503263"/>
            <a:ext cx="2886737" cy="2031325"/>
          </a:xfrm>
          <a:prstGeom prst="rect">
            <a:avLst/>
          </a:prstGeom>
          <a:solidFill>
            <a:schemeClr val="accent2"/>
          </a:solidFill>
        </p:spPr>
        <p:txBody>
          <a:bodyPr wrap="square">
            <a:spAutoFit/>
          </a:bodyPr>
          <a:lstStyle/>
          <a:p>
            <a:r>
              <a:rPr lang="zh-CN" altLang="en-US" sz="1400" dirty="0"/>
              <a:t>可以看到，数据文件中一共有</a:t>
            </a:r>
            <a:r>
              <a:rPr lang="en-US" altLang="zh-CN" sz="1400" dirty="0"/>
              <a:t>1646801</a:t>
            </a:r>
            <a:r>
              <a:rPr lang="zh-CN" altLang="en-US" sz="1400" dirty="0"/>
              <a:t>行，除去表头，有</a:t>
            </a:r>
            <a:r>
              <a:rPr lang="en-US" altLang="zh-CN" sz="1400" dirty="0"/>
              <a:t>1646800</a:t>
            </a:r>
            <a:r>
              <a:rPr lang="zh-CN" altLang="en-US" sz="1400" dirty="0"/>
              <a:t>条记录，每条记录有</a:t>
            </a:r>
            <a:r>
              <a:rPr lang="en-US" altLang="zh-CN" sz="1400" dirty="0"/>
              <a:t>150</a:t>
            </a:r>
            <a:r>
              <a:rPr lang="zh-CN" altLang="en-US" sz="1400" dirty="0"/>
              <a:t>个字段。由于数据文件解压缩后占据了约</a:t>
            </a:r>
            <a:r>
              <a:rPr lang="en-US" altLang="zh-CN" sz="1400" dirty="0"/>
              <a:t>1.8GB</a:t>
            </a:r>
            <a:r>
              <a:rPr lang="zh-CN" altLang="en-US" sz="1400" dirty="0"/>
              <a:t>的内存空间，因此本案例程序的最小运行内存要求</a:t>
            </a:r>
            <a:r>
              <a:rPr lang="en-US" altLang="zh-CN" sz="1400" dirty="0"/>
              <a:t>8GB</a:t>
            </a:r>
            <a:r>
              <a:rPr lang="zh-CN" altLang="en-US" sz="1400" dirty="0"/>
              <a:t>（</a:t>
            </a:r>
            <a:r>
              <a:rPr lang="en-US" altLang="zh-CN" sz="1400" dirty="0"/>
              <a:t>64</a:t>
            </a:r>
            <a:r>
              <a:rPr lang="zh-CN" altLang="en-US" sz="1400" dirty="0"/>
              <a:t>位操作系统下）。建议根据实验机器的配置情况选择读入数据的数量，以免发生长时间无响应的情况。</a:t>
            </a:r>
          </a:p>
        </p:txBody>
      </p:sp>
    </p:spTree>
    <p:extLst>
      <p:ext uri="{BB962C8B-B14F-4D97-AF65-F5344CB8AC3E}">
        <p14:creationId xmlns:p14="http://schemas.microsoft.com/office/powerpoint/2010/main" val="32584856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显示 </a:t>
            </a:r>
            <a:r>
              <a:rPr lang="en-US" altLang="zh-CN" sz="2000" dirty="0" err="1"/>
              <a:t>loan_status</a:t>
            </a:r>
            <a:r>
              <a:rPr lang="zh-CN" altLang="en-US" sz="2000" dirty="0"/>
              <a:t>字段</a:t>
            </a:r>
          </a:p>
        </p:txBody>
      </p:sp>
      <p:graphicFrame>
        <p:nvGraphicFramePr>
          <p:cNvPr id="2" name="对象 1"/>
          <p:cNvGraphicFramePr>
            <a:graphicFrameLocks noChangeAspect="1"/>
          </p:cNvGraphicFramePr>
          <p:nvPr>
            <p:extLst>
              <p:ext uri="{D42A27DB-BD31-4B8C-83A1-F6EECF244321}">
                <p14:modId xmlns:p14="http://schemas.microsoft.com/office/powerpoint/2010/main" val="3801558051"/>
              </p:ext>
            </p:extLst>
          </p:nvPr>
        </p:nvGraphicFramePr>
        <p:xfrm>
          <a:off x="339438" y="1257175"/>
          <a:ext cx="4850583" cy="3750890"/>
        </p:xfrm>
        <a:graphic>
          <a:graphicData uri="http://schemas.openxmlformats.org/presentationml/2006/ole">
            <mc:AlternateContent xmlns:mc="http://schemas.openxmlformats.org/markup-compatibility/2006">
              <mc:Choice xmlns:v="urn:schemas-microsoft-com:vml" Requires="v">
                <p:oleObj r:id="rId3" imgW="7187040" imgH="5549040" progId="">
                  <p:embed/>
                </p:oleObj>
              </mc:Choice>
              <mc:Fallback>
                <p:oleObj r:id="rId3" imgW="7187040" imgH="5549040" progId="">
                  <p:embed/>
                  <p:pic>
                    <p:nvPicPr>
                      <p:cNvPr id="0" name=""/>
                      <p:cNvPicPr/>
                      <p:nvPr/>
                    </p:nvPicPr>
                    <p:blipFill>
                      <a:blip r:embed="rId4"/>
                      <a:stretch>
                        <a:fillRect/>
                      </a:stretch>
                    </p:blipFill>
                    <p:spPr>
                      <a:xfrm>
                        <a:off x="339438" y="1257175"/>
                        <a:ext cx="4850583" cy="375089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166185758"/>
              </p:ext>
            </p:extLst>
          </p:nvPr>
        </p:nvGraphicFramePr>
        <p:xfrm>
          <a:off x="5268977" y="577534"/>
          <a:ext cx="3732942" cy="2190560"/>
        </p:xfrm>
        <a:graphic>
          <a:graphicData uri="http://schemas.openxmlformats.org/presentationml/2006/ole">
            <mc:AlternateContent xmlns:mc="http://schemas.openxmlformats.org/markup-compatibility/2006">
              <mc:Choice xmlns:v="urn:schemas-microsoft-com:vml" Requires="v">
                <p:oleObj r:id="rId5" imgW="7250760" imgH="4253760" progId="">
                  <p:embed/>
                </p:oleObj>
              </mc:Choice>
              <mc:Fallback>
                <p:oleObj r:id="rId5" imgW="7250760" imgH="4253760" progId="">
                  <p:embed/>
                  <p:pic>
                    <p:nvPicPr>
                      <p:cNvPr id="0" name=""/>
                      <p:cNvPicPr/>
                      <p:nvPr/>
                    </p:nvPicPr>
                    <p:blipFill>
                      <a:blip r:embed="rId6"/>
                      <a:stretch>
                        <a:fillRect/>
                      </a:stretch>
                    </p:blipFill>
                    <p:spPr>
                      <a:xfrm>
                        <a:off x="5268977" y="577534"/>
                        <a:ext cx="3732942" cy="2190560"/>
                      </a:xfrm>
                      <a:prstGeom prst="rect">
                        <a:avLst/>
                      </a:prstGeom>
                    </p:spPr>
                  </p:pic>
                </p:oleObj>
              </mc:Fallback>
            </mc:AlternateContent>
          </a:graphicData>
        </a:graphic>
      </p:graphicFrame>
      <p:sp>
        <p:nvSpPr>
          <p:cNvPr id="10" name="矩形 9"/>
          <p:cNvSpPr/>
          <p:nvPr/>
        </p:nvSpPr>
        <p:spPr>
          <a:xfrm>
            <a:off x="5833664" y="3315802"/>
            <a:ext cx="2886737" cy="738664"/>
          </a:xfrm>
          <a:prstGeom prst="rect">
            <a:avLst/>
          </a:prstGeom>
          <a:solidFill>
            <a:schemeClr val="accent2"/>
          </a:solidFill>
        </p:spPr>
        <p:txBody>
          <a:bodyPr wrap="square">
            <a:spAutoFit/>
          </a:bodyPr>
          <a:lstStyle/>
          <a:p>
            <a:r>
              <a:rPr lang="zh-CN" altLang="en-US" sz="1400" dirty="0"/>
              <a:t>根据</a:t>
            </a:r>
            <a:r>
              <a:rPr lang="en-US" altLang="zh-CN" sz="1400" dirty="0" err="1"/>
              <a:t>loan_status</a:t>
            </a:r>
            <a:r>
              <a:rPr lang="zh-CN" altLang="en-US" sz="1400" dirty="0"/>
              <a:t>字段的取值情况，在所有的</a:t>
            </a:r>
            <a:r>
              <a:rPr lang="en-US" altLang="zh-CN" sz="1400" dirty="0"/>
              <a:t>164</a:t>
            </a:r>
            <a:r>
              <a:rPr lang="zh-CN" altLang="en-US" sz="1400" dirty="0"/>
              <a:t>万条记录中，贷款状态可分为</a:t>
            </a:r>
            <a:r>
              <a:rPr lang="en-US" altLang="zh-CN" sz="1400" dirty="0"/>
              <a:t>11</a:t>
            </a:r>
            <a:r>
              <a:rPr lang="zh-CN" altLang="en-US" sz="1400" dirty="0"/>
              <a:t>种形态，如表 </a:t>
            </a:r>
            <a:r>
              <a:rPr lang="en-US" altLang="zh-CN" sz="1400" dirty="0"/>
              <a:t>16-2</a:t>
            </a:r>
            <a:r>
              <a:rPr lang="zh-CN" altLang="en-US" sz="1400" dirty="0"/>
              <a:t>所示。</a:t>
            </a:r>
          </a:p>
        </p:txBody>
      </p:sp>
    </p:spTree>
    <p:extLst>
      <p:ext uri="{BB962C8B-B14F-4D97-AF65-F5344CB8AC3E}">
        <p14:creationId xmlns:p14="http://schemas.microsoft.com/office/powerpoint/2010/main" val="22785552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sp>
        <p:nvSpPr>
          <p:cNvPr id="2" name="Rectangle 2"/>
          <p:cNvSpPr>
            <a:spLocks noChangeArrowheads="1"/>
          </p:cNvSpPr>
          <p:nvPr/>
        </p:nvSpPr>
        <p:spPr bwMode="auto">
          <a:xfrm>
            <a:off x="1047330" y="988367"/>
            <a:ext cx="1072104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图示 16">
            <a:extLst>
              <a:ext uri="{FF2B5EF4-FFF2-40B4-BE49-F238E27FC236}">
                <a16:creationId xmlns:a16="http://schemas.microsoft.com/office/drawing/2014/main" id="{8DD0A206-F36C-4940-96F0-998BB1792D28}"/>
              </a:ext>
            </a:extLst>
          </p:cNvPr>
          <p:cNvGraphicFramePr/>
          <p:nvPr>
            <p:extLst>
              <p:ext uri="{D42A27DB-BD31-4B8C-83A1-F6EECF244321}">
                <p14:modId xmlns:p14="http://schemas.microsoft.com/office/powerpoint/2010/main" val="80234669"/>
              </p:ext>
            </p:extLst>
          </p:nvPr>
        </p:nvGraphicFramePr>
        <p:xfrm>
          <a:off x="2340546" y="1528484"/>
          <a:ext cx="4646857" cy="2736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表 </a:t>
            </a:r>
            <a:r>
              <a:rPr lang="en-US" altLang="zh-CN" sz="2000" dirty="0"/>
              <a:t>16-2 </a:t>
            </a:r>
            <a:r>
              <a:rPr lang="en-US" altLang="zh-CN" sz="2000" dirty="0" err="1"/>
              <a:t>loan_status</a:t>
            </a:r>
            <a:r>
              <a:rPr lang="zh-CN" altLang="en-US" sz="2000" dirty="0"/>
              <a:t>字段数据说明</a:t>
            </a:r>
          </a:p>
        </p:txBody>
      </p:sp>
      <p:graphicFrame>
        <p:nvGraphicFramePr>
          <p:cNvPr id="2" name="表格 1"/>
          <p:cNvGraphicFramePr>
            <a:graphicFrameLocks noGrp="1"/>
          </p:cNvGraphicFramePr>
          <p:nvPr>
            <p:extLst>
              <p:ext uri="{D42A27DB-BD31-4B8C-83A1-F6EECF244321}">
                <p14:modId xmlns:p14="http://schemas.microsoft.com/office/powerpoint/2010/main" val="801504995"/>
              </p:ext>
            </p:extLst>
          </p:nvPr>
        </p:nvGraphicFramePr>
        <p:xfrm>
          <a:off x="343710" y="1420416"/>
          <a:ext cx="6544652" cy="3292005"/>
        </p:xfrm>
        <a:graphic>
          <a:graphicData uri="http://schemas.openxmlformats.org/drawingml/2006/table">
            <a:tbl>
              <a:tblPr firstRow="1" firstCol="1" bandRow="1">
                <a:tableStyleId>{5C22544A-7EE6-4342-B048-85BDC9FD1C3A}</a:tableStyleId>
              </a:tblPr>
              <a:tblGrid>
                <a:gridCol w="3236414">
                  <a:extLst>
                    <a:ext uri="{9D8B030D-6E8A-4147-A177-3AD203B41FA5}">
                      <a16:colId xmlns:a16="http://schemas.microsoft.com/office/drawing/2014/main" val="1163161348"/>
                    </a:ext>
                  </a:extLst>
                </a:gridCol>
                <a:gridCol w="1005554">
                  <a:extLst>
                    <a:ext uri="{9D8B030D-6E8A-4147-A177-3AD203B41FA5}">
                      <a16:colId xmlns:a16="http://schemas.microsoft.com/office/drawing/2014/main" val="4116686955"/>
                    </a:ext>
                  </a:extLst>
                </a:gridCol>
                <a:gridCol w="2302684">
                  <a:extLst>
                    <a:ext uri="{9D8B030D-6E8A-4147-A177-3AD203B41FA5}">
                      <a16:colId xmlns:a16="http://schemas.microsoft.com/office/drawing/2014/main" val="2982410624"/>
                    </a:ext>
                  </a:extLst>
                </a:gridCol>
              </a:tblGrid>
              <a:tr h="251069">
                <a:tc>
                  <a:txBody>
                    <a:bodyPr/>
                    <a:lstStyle/>
                    <a:p>
                      <a:pPr indent="127000" algn="ctr" latinLnBrk="1">
                        <a:lnSpc>
                          <a:spcPct val="150000"/>
                        </a:lnSpc>
                        <a:spcAft>
                          <a:spcPts val="0"/>
                        </a:spcAft>
                      </a:pPr>
                      <a:r>
                        <a:rPr lang="en-US" sz="1200" b="0" kern="0">
                          <a:effectLst/>
                        </a:rPr>
                        <a:t>loan_status</a:t>
                      </a:r>
                      <a:r>
                        <a:rPr lang="zh-CN" sz="1200" b="0" kern="0">
                          <a:effectLst/>
                        </a:rPr>
                        <a:t>值</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ctr" latinLnBrk="1">
                        <a:lnSpc>
                          <a:spcPct val="150000"/>
                        </a:lnSpc>
                        <a:spcAft>
                          <a:spcPts val="0"/>
                        </a:spcAft>
                      </a:pPr>
                      <a:r>
                        <a:rPr lang="zh-CN" sz="1200" b="0" kern="0">
                          <a:effectLst/>
                        </a:rPr>
                        <a:t>数量</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ctr" latinLnBrk="1">
                        <a:lnSpc>
                          <a:spcPct val="150000"/>
                        </a:lnSpc>
                        <a:spcAft>
                          <a:spcPts val="0"/>
                        </a:spcAft>
                      </a:pPr>
                      <a:r>
                        <a:rPr lang="zh-CN" sz="1200" b="0" kern="0">
                          <a:effectLst/>
                        </a:rPr>
                        <a:t>含义</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extLst>
                  <a:ext uri="{0D108BD9-81ED-4DB2-BD59-A6C34878D82A}">
                    <a16:rowId xmlns:a16="http://schemas.microsoft.com/office/drawing/2014/main" val="1845810581"/>
                  </a:ext>
                </a:extLst>
              </a:tr>
              <a:tr h="251069">
                <a:tc>
                  <a:txBody>
                    <a:bodyPr/>
                    <a:lstStyle/>
                    <a:p>
                      <a:pPr indent="127000" algn="l" latinLnBrk="1">
                        <a:lnSpc>
                          <a:spcPct val="150000"/>
                        </a:lnSpc>
                        <a:spcAft>
                          <a:spcPts val="0"/>
                        </a:spcAft>
                      </a:pPr>
                      <a:r>
                        <a:rPr lang="en-US" sz="1200" b="0" kern="0">
                          <a:effectLst/>
                        </a:rPr>
                        <a:t>Current</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788950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贷款未到偿还期</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3249351234"/>
                  </a:ext>
                </a:extLst>
              </a:tr>
              <a:tr h="251069">
                <a:tc>
                  <a:txBody>
                    <a:bodyPr/>
                    <a:lstStyle/>
                    <a:p>
                      <a:pPr indent="127000" algn="l" latinLnBrk="1">
                        <a:lnSpc>
                          <a:spcPct val="150000"/>
                        </a:lnSpc>
                        <a:spcAft>
                          <a:spcPts val="0"/>
                        </a:spcAft>
                      </a:pPr>
                      <a:r>
                        <a:rPr lang="en-US" sz="1200" b="0" kern="0">
                          <a:effectLst/>
                        </a:rPr>
                        <a:t>Fully Paid</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646902</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到期全额偿还</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2042322579"/>
                  </a:ext>
                </a:extLst>
              </a:tr>
              <a:tr h="502138">
                <a:tc>
                  <a:txBody>
                    <a:bodyPr/>
                    <a:lstStyle/>
                    <a:p>
                      <a:pPr indent="127000" algn="l" latinLnBrk="1">
                        <a:lnSpc>
                          <a:spcPct val="150000"/>
                        </a:lnSpc>
                        <a:spcAft>
                          <a:spcPts val="0"/>
                        </a:spcAft>
                      </a:pPr>
                      <a:r>
                        <a:rPr lang="en-US" sz="1200" b="0" kern="0">
                          <a:effectLst/>
                        </a:rPr>
                        <a:t>Charged Off</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168084</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到期未偿还，即为违约</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97034041"/>
                  </a:ext>
                </a:extLst>
              </a:tr>
              <a:tr h="251069">
                <a:tc>
                  <a:txBody>
                    <a:bodyPr/>
                    <a:lstStyle/>
                    <a:p>
                      <a:pPr indent="127000" algn="l" latinLnBrk="1">
                        <a:lnSpc>
                          <a:spcPct val="150000"/>
                        </a:lnSpc>
                        <a:spcAft>
                          <a:spcPts val="0"/>
                        </a:spcAft>
                      </a:pPr>
                      <a:r>
                        <a:rPr lang="en-US" sz="1200" b="0" kern="0">
                          <a:effectLst/>
                        </a:rPr>
                        <a:t>Late (31-120 days)</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23763</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违约在</a:t>
                      </a:r>
                      <a:r>
                        <a:rPr lang="en-US" sz="1200" b="0" kern="0">
                          <a:effectLst/>
                        </a:rPr>
                        <a:t>31-120</a:t>
                      </a:r>
                      <a:r>
                        <a:rPr lang="zh-CN" sz="1200" b="0" kern="0">
                          <a:effectLst/>
                        </a:rPr>
                        <a:t>天之间</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2299193685"/>
                  </a:ext>
                </a:extLst>
              </a:tr>
              <a:tr h="251069">
                <a:tc>
                  <a:txBody>
                    <a:bodyPr/>
                    <a:lstStyle/>
                    <a:p>
                      <a:pPr indent="127000" algn="l" latinLnBrk="1">
                        <a:lnSpc>
                          <a:spcPct val="150000"/>
                        </a:lnSpc>
                        <a:spcAft>
                          <a:spcPts val="0"/>
                        </a:spcAft>
                      </a:pPr>
                      <a:r>
                        <a:rPr lang="en-US" sz="1200" b="0" kern="0">
                          <a:effectLst/>
                        </a:rPr>
                        <a:t>In Grace Period</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10474</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处于宽限期内</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3486091950"/>
                  </a:ext>
                </a:extLst>
              </a:tr>
              <a:tr h="251069">
                <a:tc>
                  <a:txBody>
                    <a:bodyPr/>
                    <a:lstStyle/>
                    <a:p>
                      <a:pPr indent="127000" algn="l" latinLnBrk="1">
                        <a:lnSpc>
                          <a:spcPct val="150000"/>
                        </a:lnSpc>
                        <a:spcAft>
                          <a:spcPts val="0"/>
                        </a:spcAft>
                      </a:pPr>
                      <a:r>
                        <a:rPr lang="en-US" sz="1200" b="0" kern="0">
                          <a:effectLst/>
                        </a:rPr>
                        <a:t>Late (16-30 days)</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5786</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违约在</a:t>
                      </a:r>
                      <a:r>
                        <a:rPr lang="en-US" sz="1200" b="0" kern="0">
                          <a:effectLst/>
                        </a:rPr>
                        <a:t>16-30</a:t>
                      </a:r>
                      <a:r>
                        <a:rPr lang="zh-CN" sz="1200" b="0" kern="0">
                          <a:effectLst/>
                        </a:rPr>
                        <a:t>天之间</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2185503849"/>
                  </a:ext>
                </a:extLst>
              </a:tr>
              <a:tr h="502138">
                <a:tc>
                  <a:txBody>
                    <a:bodyPr/>
                    <a:lstStyle/>
                    <a:p>
                      <a:pPr indent="127000" algn="l" latinLnBrk="1">
                        <a:lnSpc>
                          <a:spcPct val="150000"/>
                        </a:lnSpc>
                        <a:spcAft>
                          <a:spcPts val="0"/>
                        </a:spcAft>
                      </a:pPr>
                      <a:r>
                        <a:rPr lang="en-US" sz="1200" b="0" kern="0">
                          <a:effectLst/>
                        </a:rPr>
                        <a:t>Does not meet the credit policy. Status:Fully Paid</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1988</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不符合信用政策。</a:t>
                      </a:r>
                      <a:endParaRPr lang="zh-CN" sz="1200" b="0" kern="100">
                        <a:effectLst/>
                      </a:endParaRPr>
                    </a:p>
                    <a:p>
                      <a:pPr indent="127000" algn="l" latinLnBrk="1">
                        <a:lnSpc>
                          <a:spcPct val="150000"/>
                        </a:lnSpc>
                        <a:spcAft>
                          <a:spcPts val="0"/>
                        </a:spcAft>
                      </a:pPr>
                      <a:r>
                        <a:rPr lang="zh-CN" sz="1200" b="0" kern="0">
                          <a:effectLst/>
                        </a:rPr>
                        <a:t>当前已全部偿还。</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1274950745"/>
                  </a:ext>
                </a:extLst>
              </a:tr>
              <a:tr h="502138">
                <a:tc>
                  <a:txBody>
                    <a:bodyPr/>
                    <a:lstStyle/>
                    <a:p>
                      <a:pPr indent="127000" algn="l" latinLnBrk="1">
                        <a:lnSpc>
                          <a:spcPct val="150000"/>
                        </a:lnSpc>
                        <a:spcAft>
                          <a:spcPts val="0"/>
                        </a:spcAft>
                      </a:pPr>
                      <a:r>
                        <a:rPr lang="en-US" sz="1200" b="0" kern="0">
                          <a:effectLst/>
                        </a:rPr>
                        <a:t>Does not meet the credit policy. Status:Charged Off</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761</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a:effectLst/>
                        </a:rPr>
                        <a:t>不符合信用政策。</a:t>
                      </a:r>
                      <a:endParaRPr lang="zh-CN" sz="1200" b="0" kern="100">
                        <a:effectLst/>
                      </a:endParaRPr>
                    </a:p>
                    <a:p>
                      <a:pPr indent="127000" algn="l" latinLnBrk="1">
                        <a:lnSpc>
                          <a:spcPct val="150000"/>
                        </a:lnSpc>
                        <a:spcAft>
                          <a:spcPts val="0"/>
                        </a:spcAft>
                      </a:pPr>
                      <a:r>
                        <a:rPr lang="zh-CN" sz="1200" b="0" kern="0">
                          <a:effectLst/>
                        </a:rPr>
                        <a:t>当前违约。</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3887055850"/>
                  </a:ext>
                </a:extLst>
              </a:tr>
              <a:tr h="251069">
                <a:tc>
                  <a:txBody>
                    <a:bodyPr/>
                    <a:lstStyle/>
                    <a:p>
                      <a:pPr indent="127000" algn="l" latinLnBrk="1">
                        <a:lnSpc>
                          <a:spcPct val="150000"/>
                        </a:lnSpc>
                        <a:spcAft>
                          <a:spcPts val="0"/>
                        </a:spcAft>
                      </a:pPr>
                      <a:r>
                        <a:rPr lang="en-US" sz="1200" b="0" kern="0">
                          <a:effectLst/>
                        </a:rPr>
                        <a:t>Default</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tc>
                <a:tc>
                  <a:txBody>
                    <a:bodyPr/>
                    <a:lstStyle/>
                    <a:p>
                      <a:pPr indent="127000" algn="r" latinLnBrk="1">
                        <a:lnSpc>
                          <a:spcPct val="150000"/>
                        </a:lnSpc>
                        <a:spcAft>
                          <a:spcPts val="0"/>
                        </a:spcAft>
                      </a:pPr>
                      <a:r>
                        <a:rPr lang="en-US" sz="1200" b="0" kern="0">
                          <a:effectLst/>
                        </a:rPr>
                        <a:t>70</a:t>
                      </a:r>
                      <a:endParaRPr lang="zh-CN" sz="12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tc>
                  <a:txBody>
                    <a:bodyPr/>
                    <a:lstStyle/>
                    <a:p>
                      <a:pPr indent="127000" algn="l" latinLnBrk="1">
                        <a:lnSpc>
                          <a:spcPct val="150000"/>
                        </a:lnSpc>
                        <a:spcAft>
                          <a:spcPts val="0"/>
                        </a:spcAft>
                      </a:pPr>
                      <a:r>
                        <a:rPr lang="zh-CN" sz="1200" b="0" kern="0" dirty="0">
                          <a:effectLst/>
                        </a:rPr>
                        <a:t>默认值</a:t>
                      </a:r>
                      <a:endParaRPr lang="zh-CN" sz="12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2767" marR="62767" marT="0" marB="0" anchor="ctr"/>
                </a:tc>
                <a:extLst>
                  <a:ext uri="{0D108BD9-81ED-4DB2-BD59-A6C34878D82A}">
                    <a16:rowId xmlns:a16="http://schemas.microsoft.com/office/drawing/2014/main" val="1342648970"/>
                  </a:ext>
                </a:extLst>
              </a:tr>
            </a:tbl>
          </a:graphicData>
        </a:graphic>
      </p:graphicFrame>
      <p:sp>
        <p:nvSpPr>
          <p:cNvPr id="9" name="矩形 8"/>
          <p:cNvSpPr/>
          <p:nvPr/>
        </p:nvSpPr>
        <p:spPr>
          <a:xfrm>
            <a:off x="7154632" y="766776"/>
            <a:ext cx="1770327" cy="4185761"/>
          </a:xfrm>
          <a:prstGeom prst="rect">
            <a:avLst/>
          </a:prstGeom>
          <a:solidFill>
            <a:schemeClr val="accent2"/>
          </a:solidFill>
        </p:spPr>
        <p:txBody>
          <a:bodyPr wrap="square">
            <a:spAutoFit/>
          </a:bodyPr>
          <a:lstStyle/>
          <a:p>
            <a:r>
              <a:rPr lang="zh-CN" altLang="en-US" sz="1400" dirty="0"/>
              <a:t>严格地说，</a:t>
            </a:r>
            <a:r>
              <a:rPr lang="en-US" altLang="zh-CN" sz="1400" dirty="0" err="1"/>
              <a:t>loan_status</a:t>
            </a:r>
            <a:r>
              <a:rPr lang="zh-CN" altLang="en-US" sz="1400" dirty="0"/>
              <a:t>字段值为宽限期、</a:t>
            </a:r>
            <a:r>
              <a:rPr lang="en-US" altLang="zh-CN" sz="1400" dirty="0"/>
              <a:t>Late (31-120 days)</a:t>
            </a:r>
            <a:r>
              <a:rPr lang="zh-CN" altLang="en-US" sz="1400" dirty="0"/>
              <a:t>或</a:t>
            </a:r>
            <a:r>
              <a:rPr lang="en-US" altLang="zh-CN" sz="1400" dirty="0"/>
              <a:t>Late (16-30 days)</a:t>
            </a:r>
            <a:r>
              <a:rPr lang="zh-CN" altLang="en-US" sz="1400" dirty="0"/>
              <a:t>的客户，都属于违约客户。但是这几类的用户数据量不大，因此在后续的分析中，只考察标记为</a:t>
            </a:r>
            <a:r>
              <a:rPr lang="en-US" altLang="zh-CN" sz="1400" dirty="0"/>
              <a:t>Fully Paid</a:t>
            </a:r>
            <a:r>
              <a:rPr lang="zh-CN" altLang="en-US" sz="1400" dirty="0"/>
              <a:t>和</a:t>
            </a:r>
            <a:r>
              <a:rPr lang="en-US" altLang="zh-CN" sz="1400" dirty="0"/>
              <a:t>Charged off</a:t>
            </a:r>
            <a:r>
              <a:rPr lang="zh-CN" altLang="en-US" sz="1400" dirty="0"/>
              <a:t>两类客户。相应地，在</a:t>
            </a:r>
            <a:r>
              <a:rPr lang="en-US" altLang="zh-CN" sz="1400" dirty="0" err="1"/>
              <a:t>df</a:t>
            </a:r>
            <a:r>
              <a:rPr lang="zh-CN" altLang="en-US" sz="1400" dirty="0"/>
              <a:t>中，将</a:t>
            </a:r>
            <a:r>
              <a:rPr lang="en-US" altLang="zh-CN" sz="1400" dirty="0" err="1"/>
              <a:t>loan_status</a:t>
            </a:r>
            <a:r>
              <a:rPr lang="zh-CN" altLang="en-US" sz="1400" dirty="0"/>
              <a:t>字段名修改为</a:t>
            </a:r>
            <a:r>
              <a:rPr lang="en-US" altLang="zh-CN" sz="1400" dirty="0"/>
              <a:t>charged off</a:t>
            </a:r>
            <a:r>
              <a:rPr lang="zh-CN" altLang="en-US" sz="1400" dirty="0"/>
              <a:t>，其取值为</a:t>
            </a:r>
            <a:r>
              <a:rPr lang="en-US" altLang="zh-CN" sz="1400" dirty="0"/>
              <a:t>0(Fully Paid)</a:t>
            </a:r>
            <a:r>
              <a:rPr lang="zh-CN" altLang="en-US" sz="1400" dirty="0"/>
              <a:t>或者</a:t>
            </a:r>
            <a:r>
              <a:rPr lang="en-US" altLang="zh-CN" sz="1400" dirty="0"/>
              <a:t>1(Charged off)</a:t>
            </a:r>
            <a:r>
              <a:rPr lang="zh-CN" altLang="en-US" sz="1400" dirty="0"/>
              <a:t>。</a:t>
            </a:r>
          </a:p>
          <a:p>
            <a:r>
              <a:rPr lang="zh-CN" altLang="en-US" sz="1400" dirty="0"/>
              <a:t>显然，</a:t>
            </a:r>
            <a:r>
              <a:rPr lang="en-US" altLang="zh-CN" sz="1400" dirty="0" err="1"/>
              <a:t>df</a:t>
            </a:r>
            <a:r>
              <a:rPr lang="zh-CN" altLang="en-US" sz="1400" dirty="0"/>
              <a:t>的维度变成了</a:t>
            </a:r>
            <a:r>
              <a:rPr lang="en-US" altLang="zh-CN" sz="1400" dirty="0"/>
              <a:t>(814986, 150)</a:t>
            </a:r>
            <a:r>
              <a:rPr lang="zh-CN" altLang="en-US" sz="1400" dirty="0"/>
              <a:t>，即</a:t>
            </a:r>
            <a:r>
              <a:rPr lang="en-US" altLang="zh-CN" sz="1400" dirty="0"/>
              <a:t>814986</a:t>
            </a:r>
            <a:r>
              <a:rPr lang="zh-CN" altLang="en-US" sz="1400" dirty="0"/>
              <a:t>行，</a:t>
            </a:r>
            <a:r>
              <a:rPr lang="en-US" altLang="zh-CN" sz="1400" dirty="0"/>
              <a:t>150</a:t>
            </a:r>
            <a:r>
              <a:rPr lang="zh-CN" altLang="en-US" sz="1400" dirty="0"/>
              <a:t>列。</a:t>
            </a:r>
          </a:p>
        </p:txBody>
      </p:sp>
    </p:spTree>
    <p:extLst>
      <p:ext uri="{BB962C8B-B14F-4D97-AF65-F5344CB8AC3E}">
        <p14:creationId xmlns:p14="http://schemas.microsoft.com/office/powerpoint/2010/main" val="18484147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数据清洗：丢弃只有唯一值的列</a:t>
            </a:r>
          </a:p>
        </p:txBody>
      </p:sp>
      <p:graphicFrame>
        <p:nvGraphicFramePr>
          <p:cNvPr id="2" name="对象 1"/>
          <p:cNvGraphicFramePr>
            <a:graphicFrameLocks noChangeAspect="1"/>
          </p:cNvGraphicFramePr>
          <p:nvPr>
            <p:extLst>
              <p:ext uri="{D42A27DB-BD31-4B8C-83A1-F6EECF244321}">
                <p14:modId xmlns:p14="http://schemas.microsoft.com/office/powerpoint/2010/main" val="2379964884"/>
              </p:ext>
            </p:extLst>
          </p:nvPr>
        </p:nvGraphicFramePr>
        <p:xfrm>
          <a:off x="350163" y="1244462"/>
          <a:ext cx="5086824" cy="3805527"/>
        </p:xfrm>
        <a:graphic>
          <a:graphicData uri="http://schemas.openxmlformats.org/presentationml/2006/ole">
            <mc:AlternateContent xmlns:mc="http://schemas.openxmlformats.org/markup-compatibility/2006">
              <mc:Choice xmlns:v="urn:schemas-microsoft-com:vml" Requires="v">
                <p:oleObj r:id="rId3" imgW="8380800" imgH="6260040" progId="">
                  <p:embed/>
                </p:oleObj>
              </mc:Choice>
              <mc:Fallback>
                <p:oleObj r:id="rId3" imgW="8380800" imgH="6260040" progId="">
                  <p:embed/>
                  <p:pic>
                    <p:nvPicPr>
                      <p:cNvPr id="0" name=""/>
                      <p:cNvPicPr/>
                      <p:nvPr/>
                    </p:nvPicPr>
                    <p:blipFill>
                      <a:blip r:embed="rId4"/>
                      <a:stretch>
                        <a:fillRect/>
                      </a:stretch>
                    </p:blipFill>
                    <p:spPr>
                      <a:xfrm>
                        <a:off x="350163" y="1244462"/>
                        <a:ext cx="5086824" cy="3805527"/>
                      </a:xfrm>
                      <a:prstGeom prst="rect">
                        <a:avLst/>
                      </a:prstGeom>
                    </p:spPr>
                  </p:pic>
                </p:oleObj>
              </mc:Fallback>
            </mc:AlternateContent>
          </a:graphicData>
        </a:graphic>
      </p:graphicFrame>
      <p:sp>
        <p:nvSpPr>
          <p:cNvPr id="9" name="矩形 8"/>
          <p:cNvSpPr/>
          <p:nvPr/>
        </p:nvSpPr>
        <p:spPr>
          <a:xfrm>
            <a:off x="6241724" y="2115211"/>
            <a:ext cx="1770327" cy="2246769"/>
          </a:xfrm>
          <a:prstGeom prst="rect">
            <a:avLst/>
          </a:prstGeom>
          <a:solidFill>
            <a:schemeClr val="accent2"/>
          </a:solidFill>
        </p:spPr>
        <p:txBody>
          <a:bodyPr wrap="square">
            <a:spAutoFit/>
          </a:bodyPr>
          <a:lstStyle/>
          <a:p>
            <a:r>
              <a:rPr lang="zh-CN" altLang="en-US" sz="1400" dirty="0"/>
              <a:t>对于某些列，可能所有的记录都是相同的值，这种列不能提供有价值的分析信息，为了减轻算法的计算负担，将它们舍去。</a:t>
            </a:r>
          </a:p>
          <a:p>
            <a:r>
              <a:rPr lang="zh-CN" altLang="en-US" sz="1400" dirty="0"/>
              <a:t>舍去</a:t>
            </a:r>
            <a:r>
              <a:rPr lang="en-US" altLang="zh-CN" sz="1400" dirty="0"/>
              <a:t>8</a:t>
            </a:r>
            <a:r>
              <a:rPr lang="zh-CN" altLang="en-US" sz="1400" dirty="0"/>
              <a:t>个字段后，</a:t>
            </a:r>
            <a:r>
              <a:rPr lang="en-US" altLang="zh-CN" sz="1400" dirty="0" err="1"/>
              <a:t>df</a:t>
            </a:r>
            <a:r>
              <a:rPr lang="zh-CN" altLang="en-US" sz="1400" dirty="0"/>
              <a:t>的维度变成</a:t>
            </a:r>
            <a:r>
              <a:rPr lang="en-US" altLang="zh-CN" sz="1400" dirty="0"/>
              <a:t>(814986, 142)</a:t>
            </a:r>
            <a:r>
              <a:rPr lang="zh-CN" altLang="en-US" sz="1400" dirty="0"/>
              <a:t>。</a:t>
            </a:r>
          </a:p>
        </p:txBody>
      </p:sp>
    </p:spTree>
    <p:extLst>
      <p:ext uri="{BB962C8B-B14F-4D97-AF65-F5344CB8AC3E}">
        <p14:creationId xmlns:p14="http://schemas.microsoft.com/office/powerpoint/2010/main" val="15843167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8483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数据清洗：</a:t>
            </a:r>
            <a:endParaRPr lang="en-US" altLang="zh-CN" sz="2000" dirty="0"/>
          </a:p>
          <a:p>
            <a:pPr marL="342900" lvl="0" indent="-342900">
              <a:spcBef>
                <a:spcPts val="600"/>
              </a:spcBef>
              <a:buSzPct val="75000"/>
              <a:buFont typeface="Wingdings" panose="05000000000000000000" pitchFamily="2" charset="2"/>
              <a:buChar char="l"/>
            </a:pPr>
            <a:r>
              <a:rPr lang="zh-CN" altLang="zh-CN" dirty="0"/>
              <a:t>丢弃那些大量缺失值的列</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814408400"/>
              </p:ext>
            </p:extLst>
          </p:nvPr>
        </p:nvGraphicFramePr>
        <p:xfrm>
          <a:off x="3814667" y="209949"/>
          <a:ext cx="4752528" cy="4761828"/>
        </p:xfrm>
        <a:graphic>
          <a:graphicData uri="http://schemas.openxmlformats.org/presentationml/2006/ole">
            <mc:AlternateContent xmlns:mc="http://schemas.openxmlformats.org/markup-compatibility/2006">
              <mc:Choice xmlns:v="urn:schemas-microsoft-com:vml" Requires="v">
                <p:oleObj r:id="rId3" imgW="6831720" imgH="6818760" progId="">
                  <p:embed/>
                </p:oleObj>
              </mc:Choice>
              <mc:Fallback>
                <p:oleObj r:id="rId3" imgW="6831720" imgH="6818760" progId="">
                  <p:embed/>
                  <p:pic>
                    <p:nvPicPr>
                      <p:cNvPr id="0" name=""/>
                      <p:cNvPicPr/>
                      <p:nvPr/>
                    </p:nvPicPr>
                    <p:blipFill>
                      <a:blip r:embed="rId4"/>
                      <a:stretch>
                        <a:fillRect/>
                      </a:stretch>
                    </p:blipFill>
                    <p:spPr>
                      <a:xfrm>
                        <a:off x="3814667" y="209949"/>
                        <a:ext cx="4752528" cy="4761828"/>
                      </a:xfrm>
                      <a:prstGeom prst="rect">
                        <a:avLst/>
                      </a:prstGeom>
                    </p:spPr>
                  </p:pic>
                </p:oleObj>
              </mc:Fallback>
            </mc:AlternateContent>
          </a:graphicData>
        </a:graphic>
      </p:graphicFrame>
      <p:sp>
        <p:nvSpPr>
          <p:cNvPr id="9" name="矩形 8"/>
          <p:cNvSpPr/>
          <p:nvPr/>
        </p:nvSpPr>
        <p:spPr>
          <a:xfrm>
            <a:off x="719834" y="2160737"/>
            <a:ext cx="2323845" cy="1600438"/>
          </a:xfrm>
          <a:prstGeom prst="rect">
            <a:avLst/>
          </a:prstGeom>
          <a:solidFill>
            <a:schemeClr val="accent2"/>
          </a:solidFill>
        </p:spPr>
        <p:txBody>
          <a:bodyPr wrap="square">
            <a:spAutoFit/>
          </a:bodyPr>
          <a:lstStyle/>
          <a:p>
            <a:r>
              <a:rPr lang="zh-CN" altLang="en-US" sz="1400" dirty="0"/>
              <a:t>还有一些列，因为某些原因，存在大量的缺失字段，也将其丢弃。丢弃的标准设置为：有效数据的单元格数量</a:t>
            </a:r>
            <a:r>
              <a:rPr lang="en-US" altLang="zh-CN" sz="1400" dirty="0"/>
              <a:t>&lt;</a:t>
            </a:r>
            <a:r>
              <a:rPr lang="zh-CN" altLang="en-US" sz="1400" dirty="0"/>
              <a:t>该列单元格数量的</a:t>
            </a:r>
            <a:r>
              <a:rPr lang="en-US" altLang="zh-CN" sz="1400" dirty="0"/>
              <a:t>2%</a:t>
            </a:r>
            <a:r>
              <a:rPr lang="zh-CN" altLang="en-US" sz="1400" dirty="0"/>
              <a:t>以下。</a:t>
            </a:r>
          </a:p>
          <a:p>
            <a:r>
              <a:rPr lang="zh-CN" altLang="en-US" sz="1400" dirty="0"/>
              <a:t>经过以上操作后，</a:t>
            </a:r>
            <a:r>
              <a:rPr lang="en-US" altLang="zh-CN" sz="1400" dirty="0" err="1"/>
              <a:t>df</a:t>
            </a:r>
            <a:r>
              <a:rPr lang="zh-CN" altLang="en-US" sz="1400" dirty="0"/>
              <a:t>的维度变成</a:t>
            </a:r>
            <a:r>
              <a:rPr lang="en-US" altLang="zh-CN" sz="1400" dirty="0"/>
              <a:t>(814986, 107)</a:t>
            </a:r>
            <a:r>
              <a:rPr lang="zh-CN" altLang="en-US" sz="1400" dirty="0"/>
              <a:t>。</a:t>
            </a:r>
          </a:p>
        </p:txBody>
      </p:sp>
    </p:spTree>
    <p:extLst>
      <p:ext uri="{BB962C8B-B14F-4D97-AF65-F5344CB8AC3E}">
        <p14:creationId xmlns:p14="http://schemas.microsoft.com/office/powerpoint/2010/main" val="32537402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数据清洗：丢弃那些明显与目标无关的列</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3354596353"/>
              </p:ext>
            </p:extLst>
          </p:nvPr>
        </p:nvGraphicFramePr>
        <p:xfrm>
          <a:off x="181475" y="1492424"/>
          <a:ext cx="5616624" cy="3203315"/>
        </p:xfrm>
        <a:graphic>
          <a:graphicData uri="http://schemas.openxmlformats.org/presentationml/2006/ole">
            <mc:AlternateContent xmlns:mc="http://schemas.openxmlformats.org/markup-compatibility/2006">
              <mc:Choice xmlns:v="urn:schemas-microsoft-com:vml" Requires="v">
                <p:oleObj r:id="rId3" imgW="7415640" imgH="4228560" progId="">
                  <p:embed/>
                </p:oleObj>
              </mc:Choice>
              <mc:Fallback>
                <p:oleObj r:id="rId3" imgW="7415640" imgH="4228560" progId="">
                  <p:embed/>
                  <p:pic>
                    <p:nvPicPr>
                      <p:cNvPr id="0" name=""/>
                      <p:cNvPicPr/>
                      <p:nvPr/>
                    </p:nvPicPr>
                    <p:blipFill>
                      <a:blip r:embed="rId4"/>
                      <a:stretch>
                        <a:fillRect/>
                      </a:stretch>
                    </p:blipFill>
                    <p:spPr>
                      <a:xfrm>
                        <a:off x="181475" y="1492424"/>
                        <a:ext cx="5616624" cy="3203315"/>
                      </a:xfrm>
                      <a:prstGeom prst="rect">
                        <a:avLst/>
                      </a:prstGeom>
                    </p:spPr>
                  </p:pic>
                </p:oleObj>
              </mc:Fallback>
            </mc:AlternateContent>
          </a:graphicData>
        </a:graphic>
      </p:graphicFrame>
      <p:sp>
        <p:nvSpPr>
          <p:cNvPr id="9" name="矩形 8"/>
          <p:cNvSpPr/>
          <p:nvPr/>
        </p:nvSpPr>
        <p:spPr>
          <a:xfrm>
            <a:off x="6279431" y="2060060"/>
            <a:ext cx="2542187" cy="1600438"/>
          </a:xfrm>
          <a:prstGeom prst="rect">
            <a:avLst/>
          </a:prstGeom>
          <a:solidFill>
            <a:schemeClr val="accent2"/>
          </a:solidFill>
        </p:spPr>
        <p:txBody>
          <a:bodyPr wrap="square">
            <a:spAutoFit/>
          </a:bodyPr>
          <a:lstStyle/>
          <a:p>
            <a:r>
              <a:rPr lang="zh-CN" altLang="en-US" sz="1400" dirty="0"/>
              <a:t>这一步是个相对主观性的操作，将那些明显与分析对象无关的列舍去。例如，类似</a:t>
            </a:r>
            <a:r>
              <a:rPr lang="en-US" altLang="zh-CN" sz="1400" dirty="0"/>
              <a:t>id</a:t>
            </a:r>
            <a:r>
              <a:rPr lang="zh-CN" altLang="en-US" sz="1400" dirty="0"/>
              <a:t>这一类的属性值就与是否违约没有关系，因此可将其舍去。</a:t>
            </a:r>
          </a:p>
          <a:p>
            <a:r>
              <a:rPr lang="zh-CN" altLang="en-US" sz="1400" dirty="0"/>
              <a:t>以上操作完成后，</a:t>
            </a:r>
            <a:r>
              <a:rPr lang="en-US" altLang="zh-CN" sz="1400" dirty="0" err="1"/>
              <a:t>df</a:t>
            </a:r>
            <a:r>
              <a:rPr lang="zh-CN" altLang="en-US" sz="1400" dirty="0"/>
              <a:t>的维度变成</a:t>
            </a:r>
            <a:r>
              <a:rPr lang="en-US" altLang="zh-CN" sz="1400" dirty="0"/>
              <a:t>(814986, 92)</a:t>
            </a:r>
            <a:r>
              <a:rPr lang="zh-CN" altLang="en-US" sz="1400" dirty="0"/>
              <a:t>。</a:t>
            </a:r>
          </a:p>
        </p:txBody>
      </p:sp>
    </p:spTree>
    <p:extLst>
      <p:ext uri="{BB962C8B-B14F-4D97-AF65-F5344CB8AC3E}">
        <p14:creationId xmlns:p14="http://schemas.microsoft.com/office/powerpoint/2010/main" val="13085922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2092881"/>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为了进一步分析违约原因，需要重点考察数据文件中的某些列，即观察列属性是否与违约有较密切或直接的关系。</a:t>
            </a:r>
          </a:p>
          <a:p>
            <a:pPr marL="342900" lvl="0" indent="-342900">
              <a:spcBef>
                <a:spcPts val="600"/>
              </a:spcBef>
              <a:buSzPct val="75000"/>
              <a:buFont typeface="Wingdings" panose="05000000000000000000" pitchFamily="2" charset="2"/>
              <a:buChar char="l"/>
            </a:pPr>
            <a:r>
              <a:rPr lang="zh-CN" altLang="en-US" sz="2000" dirty="0"/>
              <a:t>显然，这也是一个主观选择的过程，要求数据分析师对行业、业务积累要有一定的经验。</a:t>
            </a:r>
            <a:endParaRPr lang="en-US" altLang="zh-CN" sz="2000" dirty="0"/>
          </a:p>
          <a:p>
            <a:pPr marL="342900" lvl="0" indent="-342900">
              <a:spcBef>
                <a:spcPts val="600"/>
              </a:spcBef>
              <a:buSzPct val="75000"/>
              <a:buFont typeface="Wingdings" panose="05000000000000000000" pitchFamily="2" charset="2"/>
              <a:buChar char="l"/>
            </a:pPr>
            <a:r>
              <a:rPr lang="zh-CN" altLang="en-US" sz="2000" dirty="0"/>
              <a:t>本例中，重点考察贷款用途</a:t>
            </a:r>
            <a:r>
              <a:rPr lang="en-US" altLang="zh-CN" sz="2000" dirty="0"/>
              <a:t>(purpose)</a:t>
            </a:r>
            <a:r>
              <a:rPr lang="zh-CN" altLang="en-US" sz="2000" dirty="0"/>
              <a:t>、信用评级</a:t>
            </a:r>
            <a:r>
              <a:rPr lang="en-US" altLang="zh-CN" sz="2000" dirty="0"/>
              <a:t>(</a:t>
            </a:r>
            <a:r>
              <a:rPr lang="en-US" altLang="zh-CN" sz="2000" dirty="0" err="1"/>
              <a:t>sub_grade</a:t>
            </a:r>
            <a:r>
              <a:rPr lang="en-US" altLang="zh-CN" sz="2000" dirty="0"/>
              <a:t>)</a:t>
            </a:r>
            <a:r>
              <a:rPr lang="zh-CN" altLang="en-US" sz="2000" dirty="0"/>
              <a:t>、贷款期限</a:t>
            </a:r>
            <a:r>
              <a:rPr lang="en-US" altLang="zh-CN" sz="2000" dirty="0"/>
              <a:t>(term)</a:t>
            </a:r>
            <a:r>
              <a:rPr lang="zh-CN" altLang="en-US" sz="2000" dirty="0"/>
              <a:t>和</a:t>
            </a:r>
            <a:r>
              <a:rPr lang="en-US" altLang="zh-CN" sz="2000" dirty="0"/>
              <a:t>FICO</a:t>
            </a:r>
            <a:r>
              <a:rPr lang="zh-CN" altLang="en-US" sz="2000" dirty="0"/>
              <a:t>评分</a:t>
            </a:r>
            <a:r>
              <a:rPr lang="en-US" altLang="zh-CN" sz="2000" dirty="0"/>
              <a:t>(</a:t>
            </a:r>
            <a:r>
              <a:rPr lang="en-US" altLang="zh-CN" sz="2000" dirty="0" err="1"/>
              <a:t>last_fico_range_high</a:t>
            </a:r>
            <a:r>
              <a:rPr lang="en-US" altLang="zh-CN" sz="2000" dirty="0"/>
              <a:t>)</a:t>
            </a:r>
            <a:r>
              <a:rPr lang="zh-CN" altLang="en-US" sz="2000" dirty="0"/>
              <a:t>与违约之间的关系。</a:t>
            </a:r>
          </a:p>
        </p:txBody>
      </p:sp>
      <p:graphicFrame>
        <p:nvGraphicFramePr>
          <p:cNvPr id="2" name="对象 1"/>
          <p:cNvGraphicFramePr>
            <a:graphicFrameLocks noChangeAspect="1"/>
          </p:cNvGraphicFramePr>
          <p:nvPr>
            <p:extLst>
              <p:ext uri="{D42A27DB-BD31-4B8C-83A1-F6EECF244321}">
                <p14:modId xmlns:p14="http://schemas.microsoft.com/office/powerpoint/2010/main" val="869753643"/>
              </p:ext>
            </p:extLst>
          </p:nvPr>
        </p:nvGraphicFramePr>
        <p:xfrm>
          <a:off x="756370" y="3055405"/>
          <a:ext cx="5643024" cy="1891110"/>
        </p:xfrm>
        <a:graphic>
          <a:graphicData uri="http://schemas.openxmlformats.org/presentationml/2006/ole">
            <mc:AlternateContent xmlns:mc="http://schemas.openxmlformats.org/markup-compatibility/2006">
              <mc:Choice xmlns:v="urn:schemas-microsoft-com:vml" Requires="v">
                <p:oleObj r:id="rId3" imgW="7390440" imgH="2476080" progId="">
                  <p:embed/>
                </p:oleObj>
              </mc:Choice>
              <mc:Fallback>
                <p:oleObj r:id="rId3" imgW="7390440" imgH="2476080" progId="">
                  <p:embed/>
                  <p:pic>
                    <p:nvPicPr>
                      <p:cNvPr id="0" name=""/>
                      <p:cNvPicPr/>
                      <p:nvPr/>
                    </p:nvPicPr>
                    <p:blipFill>
                      <a:blip r:embed="rId4"/>
                      <a:stretch>
                        <a:fillRect/>
                      </a:stretch>
                    </p:blipFill>
                    <p:spPr>
                      <a:xfrm>
                        <a:off x="756370" y="3055405"/>
                        <a:ext cx="5643024" cy="1891110"/>
                      </a:xfrm>
                      <a:prstGeom prst="rect">
                        <a:avLst/>
                      </a:prstGeom>
                    </p:spPr>
                  </p:pic>
                </p:oleObj>
              </mc:Fallback>
            </mc:AlternateContent>
          </a:graphicData>
        </a:graphic>
      </p:graphicFrame>
    </p:spTree>
    <p:extLst>
      <p:ext uri="{BB962C8B-B14F-4D97-AF65-F5344CB8AC3E}">
        <p14:creationId xmlns:p14="http://schemas.microsoft.com/office/powerpoint/2010/main" val="3793058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32343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从图 </a:t>
            </a:r>
            <a:r>
              <a:rPr lang="en-US" altLang="zh-CN" sz="2000" dirty="0"/>
              <a:t>16-2</a:t>
            </a:r>
            <a:r>
              <a:rPr lang="zh-CN" altLang="en-US" sz="2000" dirty="0"/>
              <a:t>可以看出，用于债务转移和信用卡还款，是大多数网络借款人的借款目的，同时违约率也很高。这也恰恰反映了这样一个事实：借款人往往是被银行等传统金融机构排除在外的客户，他们在网络借贷公司借来的钱，大多是用于向传统金融机构还款。 </a:t>
            </a:r>
          </a:p>
        </p:txBody>
      </p:sp>
      <p:pic>
        <p:nvPicPr>
          <p:cNvPr id="8" name="图片 7"/>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817198" y="2168232"/>
            <a:ext cx="5502509" cy="2575560"/>
          </a:xfrm>
          <a:prstGeom prst="rect">
            <a:avLst/>
          </a:prstGeom>
        </p:spPr>
      </p:pic>
      <p:sp>
        <p:nvSpPr>
          <p:cNvPr id="2" name="矩形 1"/>
          <p:cNvSpPr/>
          <p:nvPr/>
        </p:nvSpPr>
        <p:spPr>
          <a:xfrm>
            <a:off x="2412554" y="4732619"/>
            <a:ext cx="4477508" cy="369332"/>
          </a:xfrm>
          <a:prstGeom prst="rect">
            <a:avLst/>
          </a:prstGeom>
        </p:spPr>
        <p:txBody>
          <a:bodyPr wrap="none">
            <a:spAutoFit/>
          </a:bodyPr>
          <a:lstStyle/>
          <a:p>
            <a:r>
              <a:rPr lang="zh-CN" altLang="en-US" dirty="0"/>
              <a:t>图 16</a:t>
            </a:r>
            <a:r>
              <a:rPr lang="en-US" altLang="zh-CN" dirty="0"/>
              <a:t>-</a:t>
            </a:r>
            <a:r>
              <a:rPr lang="zh-CN" altLang="en-US" dirty="0"/>
              <a:t>2 贷款目的属性的正常/违约业务数量</a:t>
            </a:r>
          </a:p>
        </p:txBody>
      </p:sp>
    </p:spTree>
    <p:extLst>
      <p:ext uri="{BB962C8B-B14F-4D97-AF65-F5344CB8AC3E}">
        <p14:creationId xmlns:p14="http://schemas.microsoft.com/office/powerpoint/2010/main" val="7857128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考察信用分级与违约之间的关系</a:t>
            </a:r>
          </a:p>
        </p:txBody>
      </p:sp>
      <p:graphicFrame>
        <p:nvGraphicFramePr>
          <p:cNvPr id="2" name="对象 1"/>
          <p:cNvGraphicFramePr>
            <a:graphicFrameLocks noChangeAspect="1"/>
          </p:cNvGraphicFramePr>
          <p:nvPr>
            <p:extLst>
              <p:ext uri="{D42A27DB-BD31-4B8C-83A1-F6EECF244321}">
                <p14:modId xmlns:p14="http://schemas.microsoft.com/office/powerpoint/2010/main" val="3091527776"/>
              </p:ext>
            </p:extLst>
          </p:nvPr>
        </p:nvGraphicFramePr>
        <p:xfrm>
          <a:off x="252314" y="2196318"/>
          <a:ext cx="4448680" cy="2736304"/>
        </p:xfrm>
        <a:graphic>
          <a:graphicData uri="http://schemas.openxmlformats.org/presentationml/2006/ole">
            <mc:AlternateContent xmlns:mc="http://schemas.openxmlformats.org/markup-compatibility/2006">
              <mc:Choice xmlns:v="urn:schemas-microsoft-com:vml" Requires="v">
                <p:oleObj r:id="rId3" imgW="6463440" imgH="3974400" progId="">
                  <p:embed/>
                </p:oleObj>
              </mc:Choice>
              <mc:Fallback>
                <p:oleObj r:id="rId3" imgW="6463440" imgH="3974400" progId="">
                  <p:embed/>
                  <p:pic>
                    <p:nvPicPr>
                      <p:cNvPr id="0" name=""/>
                      <p:cNvPicPr/>
                      <p:nvPr/>
                    </p:nvPicPr>
                    <p:blipFill>
                      <a:blip r:embed="rId4"/>
                      <a:stretch>
                        <a:fillRect/>
                      </a:stretch>
                    </p:blipFill>
                    <p:spPr>
                      <a:xfrm>
                        <a:off x="252314" y="2196318"/>
                        <a:ext cx="4448680" cy="2736304"/>
                      </a:xfrm>
                      <a:prstGeom prst="rect">
                        <a:avLst/>
                      </a:prstGeom>
                    </p:spPr>
                  </p:pic>
                </p:oleObj>
              </mc:Fallback>
            </mc:AlternateContent>
          </a:graphicData>
        </a:graphic>
      </p:graphicFrame>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552016" y="548869"/>
            <a:ext cx="4432920" cy="2247890"/>
          </a:xfrm>
          <a:prstGeom prst="rect">
            <a:avLst/>
          </a:prstGeom>
        </p:spPr>
      </p:pic>
      <p:sp>
        <p:nvSpPr>
          <p:cNvPr id="3" name="矩形 2"/>
          <p:cNvSpPr/>
          <p:nvPr/>
        </p:nvSpPr>
        <p:spPr>
          <a:xfrm>
            <a:off x="5659501" y="2852778"/>
            <a:ext cx="3047629" cy="276999"/>
          </a:xfrm>
          <a:prstGeom prst="rect">
            <a:avLst/>
          </a:prstGeom>
        </p:spPr>
        <p:txBody>
          <a:bodyPr wrap="none">
            <a:spAutoFit/>
          </a:bodyPr>
          <a:lstStyle/>
          <a:p>
            <a:r>
              <a:rPr lang="zh-CN" altLang="en-US" sz="1200" dirty="0"/>
              <a:t>图 16</a:t>
            </a:r>
            <a:r>
              <a:rPr lang="en-US" altLang="zh-CN" sz="1200" dirty="0"/>
              <a:t>-</a:t>
            </a:r>
            <a:r>
              <a:rPr lang="zh-CN" altLang="en-US" sz="1200" dirty="0"/>
              <a:t>3 客户分级属性的正常/违约业务数量</a:t>
            </a:r>
          </a:p>
        </p:txBody>
      </p:sp>
      <p:sp>
        <p:nvSpPr>
          <p:cNvPr id="11" name="矩形 10"/>
          <p:cNvSpPr/>
          <p:nvPr/>
        </p:nvSpPr>
        <p:spPr>
          <a:xfrm>
            <a:off x="5148147" y="3396951"/>
            <a:ext cx="3389636" cy="1600438"/>
          </a:xfrm>
          <a:prstGeom prst="rect">
            <a:avLst/>
          </a:prstGeom>
          <a:solidFill>
            <a:schemeClr val="accent2"/>
          </a:solidFill>
        </p:spPr>
        <p:txBody>
          <a:bodyPr wrap="square">
            <a:spAutoFit/>
          </a:bodyPr>
          <a:lstStyle/>
          <a:p>
            <a:r>
              <a:rPr lang="zh-CN" altLang="en-US" sz="1400" dirty="0"/>
              <a:t>信用评级是</a:t>
            </a:r>
            <a:r>
              <a:rPr lang="en-US" altLang="zh-CN" sz="1400" dirty="0" err="1"/>
              <a:t>LengdingClub</a:t>
            </a:r>
            <a:r>
              <a:rPr lang="zh-CN" altLang="en-US" sz="1400" dirty="0"/>
              <a:t>公司根据申请人各项数据进行的一种分段评级操作，其分为</a:t>
            </a:r>
            <a:r>
              <a:rPr lang="en-US" altLang="zh-CN" sz="1400" dirty="0"/>
              <a:t>A~G</a:t>
            </a:r>
            <a:r>
              <a:rPr lang="zh-CN" altLang="en-US" sz="1400" dirty="0"/>
              <a:t>五个主级，每个主级又有</a:t>
            </a:r>
            <a:r>
              <a:rPr lang="en-US" altLang="zh-CN" sz="1400" dirty="0"/>
              <a:t>1~5</a:t>
            </a:r>
            <a:r>
              <a:rPr lang="zh-CN" altLang="en-US" sz="1400" dirty="0"/>
              <a:t>个子级，即共有</a:t>
            </a:r>
            <a:r>
              <a:rPr lang="en-US" altLang="zh-CN" sz="1400" dirty="0"/>
              <a:t>25</a:t>
            </a:r>
            <a:r>
              <a:rPr lang="zh-CN" altLang="en-US" sz="1400" dirty="0"/>
              <a:t>个级别。从图 </a:t>
            </a:r>
            <a:r>
              <a:rPr lang="en-US" altLang="zh-CN" sz="1400" dirty="0"/>
              <a:t>16-3</a:t>
            </a:r>
            <a:r>
              <a:rPr lang="zh-CN" altLang="en-US" sz="1400" dirty="0"/>
              <a:t>中可以看到，评级越高，违约率越低。从</a:t>
            </a:r>
            <a:r>
              <a:rPr lang="en-US" altLang="zh-CN" sz="1400" dirty="0"/>
              <a:t>F</a:t>
            </a:r>
            <a:r>
              <a:rPr lang="zh-CN" altLang="en-US" sz="1400" dirty="0"/>
              <a:t>级往后，违约数量和贷款数量几乎相当，违约率非常高。</a:t>
            </a:r>
          </a:p>
        </p:txBody>
      </p:sp>
    </p:spTree>
    <p:extLst>
      <p:ext uri="{BB962C8B-B14F-4D97-AF65-F5344CB8AC3E}">
        <p14:creationId xmlns:p14="http://schemas.microsoft.com/office/powerpoint/2010/main" val="36966601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考察贷款期限与违约之间的关系</a:t>
            </a:r>
          </a:p>
        </p:txBody>
      </p:sp>
      <p:graphicFrame>
        <p:nvGraphicFramePr>
          <p:cNvPr id="2" name="对象 1"/>
          <p:cNvGraphicFramePr>
            <a:graphicFrameLocks noChangeAspect="1"/>
          </p:cNvGraphicFramePr>
          <p:nvPr>
            <p:extLst>
              <p:ext uri="{D42A27DB-BD31-4B8C-83A1-F6EECF244321}">
                <p14:modId xmlns:p14="http://schemas.microsoft.com/office/powerpoint/2010/main" val="2422047616"/>
              </p:ext>
            </p:extLst>
          </p:nvPr>
        </p:nvGraphicFramePr>
        <p:xfrm>
          <a:off x="137757" y="1902070"/>
          <a:ext cx="4894444" cy="1955751"/>
        </p:xfrm>
        <a:graphic>
          <a:graphicData uri="http://schemas.openxmlformats.org/presentationml/2006/ole">
            <mc:AlternateContent xmlns:mc="http://schemas.openxmlformats.org/markup-compatibility/2006">
              <mc:Choice xmlns:v="urn:schemas-microsoft-com:vml" Requires="v">
                <p:oleObj r:id="rId3" imgW="6133320" imgH="2450520" progId="">
                  <p:embed/>
                </p:oleObj>
              </mc:Choice>
              <mc:Fallback>
                <p:oleObj r:id="rId3" imgW="6133320" imgH="2450520" progId="">
                  <p:embed/>
                  <p:pic>
                    <p:nvPicPr>
                      <p:cNvPr id="0" name=""/>
                      <p:cNvPicPr/>
                      <p:nvPr/>
                    </p:nvPicPr>
                    <p:blipFill>
                      <a:blip r:embed="rId4"/>
                      <a:stretch>
                        <a:fillRect/>
                      </a:stretch>
                    </p:blipFill>
                    <p:spPr>
                      <a:xfrm>
                        <a:off x="137757" y="1902070"/>
                        <a:ext cx="4894444" cy="1955751"/>
                      </a:xfrm>
                      <a:prstGeom prst="rect">
                        <a:avLst/>
                      </a:prstGeom>
                    </p:spPr>
                  </p:pic>
                </p:oleObj>
              </mc:Fallback>
            </mc:AlternateContent>
          </a:graphicData>
        </a:graphic>
      </p:graphicFrame>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5454618" y="155437"/>
            <a:ext cx="3222632" cy="2784982"/>
          </a:xfrm>
          <a:prstGeom prst="rect">
            <a:avLst/>
          </a:prstGeom>
        </p:spPr>
      </p:pic>
      <p:sp>
        <p:nvSpPr>
          <p:cNvPr id="3" name="矩形 2"/>
          <p:cNvSpPr/>
          <p:nvPr/>
        </p:nvSpPr>
        <p:spPr>
          <a:xfrm>
            <a:off x="5609197" y="2992223"/>
            <a:ext cx="3047629" cy="276999"/>
          </a:xfrm>
          <a:prstGeom prst="rect">
            <a:avLst/>
          </a:prstGeom>
        </p:spPr>
        <p:txBody>
          <a:bodyPr wrap="none">
            <a:spAutoFit/>
          </a:bodyPr>
          <a:lstStyle/>
          <a:p>
            <a:r>
              <a:rPr lang="zh-CN" altLang="en-US" sz="1200" dirty="0"/>
              <a:t>图 16</a:t>
            </a:r>
            <a:r>
              <a:rPr lang="en-US" altLang="zh-CN" sz="1200" dirty="0"/>
              <a:t>-</a:t>
            </a:r>
            <a:r>
              <a:rPr lang="zh-CN" altLang="en-US" sz="1200" dirty="0"/>
              <a:t>4 贷款期限属性的正常/违约业务数量</a:t>
            </a:r>
          </a:p>
        </p:txBody>
      </p:sp>
      <p:sp>
        <p:nvSpPr>
          <p:cNvPr id="11" name="矩形 10"/>
          <p:cNvSpPr/>
          <p:nvPr/>
        </p:nvSpPr>
        <p:spPr>
          <a:xfrm>
            <a:off x="5034594" y="3717745"/>
            <a:ext cx="3622232" cy="738664"/>
          </a:xfrm>
          <a:prstGeom prst="rect">
            <a:avLst/>
          </a:prstGeom>
          <a:solidFill>
            <a:schemeClr val="accent2"/>
          </a:solidFill>
        </p:spPr>
        <p:txBody>
          <a:bodyPr wrap="square">
            <a:spAutoFit/>
          </a:bodyPr>
          <a:lstStyle/>
          <a:p>
            <a:r>
              <a:rPr lang="zh-CN" altLang="en-US" sz="1400" dirty="0"/>
              <a:t>贷款期限也与违约存在一定的关系。从图 </a:t>
            </a:r>
            <a:r>
              <a:rPr lang="en-US" altLang="zh-CN" sz="1400" dirty="0"/>
              <a:t>16-4</a:t>
            </a:r>
            <a:r>
              <a:rPr lang="zh-CN" altLang="en-US" sz="1400" dirty="0"/>
              <a:t>可以看出，</a:t>
            </a:r>
            <a:r>
              <a:rPr lang="en-US" altLang="zh-CN" sz="1400" dirty="0"/>
              <a:t>60</a:t>
            </a:r>
            <a:r>
              <a:rPr lang="zh-CN" altLang="en-US" sz="1400" dirty="0"/>
              <a:t>个月的长期借款的违约比例要远远高于</a:t>
            </a:r>
            <a:r>
              <a:rPr lang="en-US" altLang="zh-CN" sz="1400" dirty="0"/>
              <a:t>36</a:t>
            </a:r>
            <a:r>
              <a:rPr lang="zh-CN" altLang="en-US" sz="1400" dirty="0"/>
              <a:t>个月的借款业务。</a:t>
            </a:r>
          </a:p>
        </p:txBody>
      </p:sp>
    </p:spTree>
    <p:extLst>
      <p:ext uri="{BB962C8B-B14F-4D97-AF65-F5344CB8AC3E}">
        <p14:creationId xmlns:p14="http://schemas.microsoft.com/office/powerpoint/2010/main" val="1099215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考察</a:t>
            </a:r>
            <a:r>
              <a:rPr lang="en-US" altLang="zh-CN" sz="2000" dirty="0"/>
              <a:t>FICO</a:t>
            </a:r>
            <a:r>
              <a:rPr lang="zh-CN" altLang="en-US" sz="2000" dirty="0"/>
              <a:t>评分与违约之间的关系</a:t>
            </a:r>
          </a:p>
        </p:txBody>
      </p:sp>
      <p:graphicFrame>
        <p:nvGraphicFramePr>
          <p:cNvPr id="2" name="对象 1"/>
          <p:cNvGraphicFramePr>
            <a:graphicFrameLocks noChangeAspect="1"/>
          </p:cNvGraphicFramePr>
          <p:nvPr>
            <p:extLst>
              <p:ext uri="{D42A27DB-BD31-4B8C-83A1-F6EECF244321}">
                <p14:modId xmlns:p14="http://schemas.microsoft.com/office/powerpoint/2010/main" val="1053298989"/>
              </p:ext>
            </p:extLst>
          </p:nvPr>
        </p:nvGraphicFramePr>
        <p:xfrm>
          <a:off x="267341" y="2284512"/>
          <a:ext cx="4986858" cy="2730248"/>
        </p:xfrm>
        <a:graphic>
          <a:graphicData uri="http://schemas.openxmlformats.org/presentationml/2006/ole">
            <mc:AlternateContent xmlns:mc="http://schemas.openxmlformats.org/markup-compatibility/2006">
              <mc:Choice xmlns:v="urn:schemas-microsoft-com:vml" Requires="v">
                <p:oleObj r:id="rId3" imgW="7237800" imgH="3961800" progId="">
                  <p:embed/>
                </p:oleObj>
              </mc:Choice>
              <mc:Fallback>
                <p:oleObj r:id="rId3" imgW="7237800" imgH="3961800" progId="">
                  <p:embed/>
                  <p:pic>
                    <p:nvPicPr>
                      <p:cNvPr id="0" name=""/>
                      <p:cNvPicPr/>
                      <p:nvPr/>
                    </p:nvPicPr>
                    <p:blipFill>
                      <a:blip r:embed="rId4"/>
                      <a:stretch>
                        <a:fillRect/>
                      </a:stretch>
                    </p:blipFill>
                    <p:spPr>
                      <a:xfrm>
                        <a:off x="267341" y="2284512"/>
                        <a:ext cx="4986858" cy="2730248"/>
                      </a:xfrm>
                      <a:prstGeom prst="rect">
                        <a:avLst/>
                      </a:prstGeom>
                    </p:spPr>
                  </p:pic>
                </p:oleObj>
              </mc:Fallback>
            </mc:AlternateContent>
          </a:graphicData>
        </a:graphic>
      </p:graphicFrame>
      <p:pic>
        <p:nvPicPr>
          <p:cNvPr id="9" name="图片 8"/>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356770" y="680935"/>
            <a:ext cx="4747465" cy="1777433"/>
          </a:xfrm>
          <a:prstGeom prst="rect">
            <a:avLst/>
          </a:prstGeom>
        </p:spPr>
      </p:pic>
      <p:sp>
        <p:nvSpPr>
          <p:cNvPr id="10" name="矩形 9"/>
          <p:cNvSpPr/>
          <p:nvPr/>
        </p:nvSpPr>
        <p:spPr>
          <a:xfrm>
            <a:off x="5364882" y="3028706"/>
            <a:ext cx="3622232" cy="1815882"/>
          </a:xfrm>
          <a:prstGeom prst="rect">
            <a:avLst/>
          </a:prstGeom>
          <a:solidFill>
            <a:schemeClr val="accent2"/>
          </a:solidFill>
        </p:spPr>
        <p:txBody>
          <a:bodyPr wrap="square">
            <a:spAutoFit/>
          </a:bodyPr>
          <a:lstStyle/>
          <a:p>
            <a:r>
              <a:rPr lang="en-US" altLang="zh-CN" sz="1400" dirty="0"/>
              <a:t>FICO </a:t>
            </a:r>
            <a:r>
              <a:rPr lang="zh-CN" altLang="en-US" sz="1400" dirty="0"/>
              <a:t>评分系统得出的信用分数范围在</a:t>
            </a:r>
            <a:r>
              <a:rPr lang="en-US" altLang="zh-CN" sz="1400" dirty="0"/>
              <a:t>300-850</a:t>
            </a:r>
            <a:r>
              <a:rPr lang="zh-CN" altLang="en-US" sz="1400" dirty="0"/>
              <a:t>分之间，分数越高，说明客户的信用风险越小。图 </a:t>
            </a:r>
            <a:r>
              <a:rPr lang="en-US" altLang="zh-CN" sz="1400" dirty="0"/>
              <a:t>16 5</a:t>
            </a:r>
            <a:r>
              <a:rPr lang="zh-CN" altLang="en-US" sz="1400" dirty="0"/>
              <a:t>是正常客户的</a:t>
            </a:r>
            <a:r>
              <a:rPr lang="en-US" altLang="zh-CN" sz="1400" dirty="0"/>
              <a:t>FICO</a:t>
            </a:r>
            <a:r>
              <a:rPr lang="zh-CN" altLang="en-US" sz="1400" dirty="0"/>
              <a:t>分数概率密度分布与为违约客户的</a:t>
            </a:r>
            <a:r>
              <a:rPr lang="en-US" altLang="zh-CN" sz="1400" dirty="0"/>
              <a:t>FICO</a:t>
            </a:r>
            <a:r>
              <a:rPr lang="zh-CN" altLang="en-US" sz="1400" dirty="0"/>
              <a:t>分数概率密度分布。很明显，正常客户的</a:t>
            </a:r>
            <a:r>
              <a:rPr lang="en-US" altLang="zh-CN" sz="1400" dirty="0"/>
              <a:t>FICO</a:t>
            </a:r>
            <a:r>
              <a:rPr lang="zh-CN" altLang="en-US" sz="1400" dirty="0"/>
              <a:t>评分（由虚线表示）呈比较典型正态概率分布，其均值在</a:t>
            </a:r>
            <a:r>
              <a:rPr lang="en-US" altLang="zh-CN" sz="1400" dirty="0"/>
              <a:t>700</a:t>
            </a:r>
            <a:r>
              <a:rPr lang="zh-CN" altLang="en-US" sz="1400" dirty="0"/>
              <a:t>分以上，而违约客户的</a:t>
            </a:r>
            <a:r>
              <a:rPr lang="en-US" altLang="zh-CN" sz="1400" dirty="0"/>
              <a:t>FICO</a:t>
            </a:r>
            <a:r>
              <a:rPr lang="zh-CN" altLang="en-US" sz="1400" dirty="0"/>
              <a:t>评分（由实线表示）则在</a:t>
            </a:r>
            <a:r>
              <a:rPr lang="en-US" altLang="zh-CN" sz="1400" dirty="0"/>
              <a:t>600</a:t>
            </a:r>
            <a:r>
              <a:rPr lang="zh-CN" altLang="en-US" sz="1400" dirty="0"/>
              <a:t>分以下区域占了大多数。</a:t>
            </a:r>
          </a:p>
        </p:txBody>
      </p:sp>
    </p:spTree>
    <p:extLst>
      <p:ext uri="{BB962C8B-B14F-4D97-AF65-F5344CB8AC3E}">
        <p14:creationId xmlns:p14="http://schemas.microsoft.com/office/powerpoint/2010/main" val="38620976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接下来，要尽可能多地对其余属性列与违约的相关性进行分析比较。</a:t>
            </a:r>
          </a:p>
        </p:txBody>
      </p:sp>
      <p:graphicFrame>
        <p:nvGraphicFramePr>
          <p:cNvPr id="2" name="对象 1"/>
          <p:cNvGraphicFramePr>
            <a:graphicFrameLocks noChangeAspect="1"/>
          </p:cNvGraphicFramePr>
          <p:nvPr>
            <p:extLst>
              <p:ext uri="{D42A27DB-BD31-4B8C-83A1-F6EECF244321}">
                <p14:modId xmlns:p14="http://schemas.microsoft.com/office/powerpoint/2010/main" val="25940853"/>
              </p:ext>
            </p:extLst>
          </p:nvPr>
        </p:nvGraphicFramePr>
        <p:xfrm>
          <a:off x="180460" y="1387761"/>
          <a:ext cx="5253931" cy="3724672"/>
        </p:xfrm>
        <a:graphic>
          <a:graphicData uri="http://schemas.openxmlformats.org/presentationml/2006/ole">
            <mc:AlternateContent xmlns:mc="http://schemas.openxmlformats.org/markup-compatibility/2006">
              <mc:Choice xmlns:v="urn:schemas-microsoft-com:vml" Requires="v">
                <p:oleObj r:id="rId3" imgW="7200000" imgH="5104440" progId="">
                  <p:embed/>
                </p:oleObj>
              </mc:Choice>
              <mc:Fallback>
                <p:oleObj r:id="rId3" imgW="7200000" imgH="5104440" progId="">
                  <p:embed/>
                  <p:pic>
                    <p:nvPicPr>
                      <p:cNvPr id="0" name=""/>
                      <p:cNvPicPr/>
                      <p:nvPr/>
                    </p:nvPicPr>
                    <p:blipFill>
                      <a:blip r:embed="rId4"/>
                      <a:stretch>
                        <a:fillRect/>
                      </a:stretch>
                    </p:blipFill>
                    <p:spPr>
                      <a:xfrm>
                        <a:off x="180460" y="1387761"/>
                        <a:ext cx="5253931" cy="3724672"/>
                      </a:xfrm>
                      <a:prstGeom prst="rect">
                        <a:avLst/>
                      </a:prstGeom>
                    </p:spPr>
                  </p:pic>
                </p:oleObj>
              </mc:Fallback>
            </mc:AlternateContent>
          </a:graphicData>
        </a:graphic>
      </p:graphicFrame>
      <p:sp>
        <p:nvSpPr>
          <p:cNvPr id="9" name="矩形 8"/>
          <p:cNvSpPr/>
          <p:nvPr/>
        </p:nvSpPr>
        <p:spPr>
          <a:xfrm>
            <a:off x="5973783" y="2197219"/>
            <a:ext cx="2160240" cy="1169551"/>
          </a:xfrm>
          <a:prstGeom prst="rect">
            <a:avLst/>
          </a:prstGeom>
          <a:solidFill>
            <a:schemeClr val="accent2"/>
          </a:solidFill>
        </p:spPr>
        <p:txBody>
          <a:bodyPr wrap="square">
            <a:spAutoFit/>
          </a:bodyPr>
          <a:lstStyle/>
          <a:p>
            <a:r>
              <a:rPr lang="zh-CN" altLang="en-US" sz="1400" dirty="0"/>
              <a:t>从图 </a:t>
            </a:r>
            <a:r>
              <a:rPr lang="en-US" altLang="zh-CN" sz="1400" dirty="0"/>
              <a:t>16-6</a:t>
            </a:r>
            <a:r>
              <a:rPr lang="zh-CN" altLang="en-US" sz="1400" dirty="0"/>
              <a:t>可以看出，</a:t>
            </a:r>
            <a:r>
              <a:rPr lang="en-US" altLang="zh-CN" sz="1400" dirty="0"/>
              <a:t>FICO</a:t>
            </a:r>
            <a:r>
              <a:rPr lang="zh-CN" altLang="en-US" sz="1400" dirty="0"/>
              <a:t>相关的评分与违约呈现较强的（负）相关性。图 </a:t>
            </a:r>
            <a:r>
              <a:rPr lang="en-US" altLang="zh-CN" sz="1400" dirty="0"/>
              <a:t>16-6</a:t>
            </a:r>
            <a:r>
              <a:rPr lang="zh-CN" altLang="en-US" sz="1400" dirty="0"/>
              <a:t>尺寸较大，参考书的本章末尾。</a:t>
            </a:r>
          </a:p>
        </p:txBody>
      </p:sp>
    </p:spTree>
    <p:extLst>
      <p:ext uri="{BB962C8B-B14F-4D97-AF65-F5344CB8AC3E}">
        <p14:creationId xmlns:p14="http://schemas.microsoft.com/office/powerpoint/2010/main" val="25028952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542264"/>
          </a:xfrm>
          <a:prstGeom prst="rect">
            <a:avLst/>
          </a:prstGeom>
          <a:noFill/>
        </p:spPr>
        <p:txBody>
          <a:bodyPr wrap="square" rtlCol="0" anchor="t">
            <a:spAutoFit/>
          </a:bodyPr>
          <a:lstStyle/>
          <a:p>
            <a:pPr marL="457200" lvl="0" indent="-457200">
              <a:lnSpc>
                <a:spcPct val="150000"/>
              </a:lnSpc>
              <a:buFont typeface="+mj-lt"/>
              <a:buAutoNum type="arabicPeriod"/>
            </a:pPr>
            <a:r>
              <a:rPr lang="zh-CN" altLang="en-US" sz="2200" dirty="0"/>
              <a:t>网络贷款违约预测</a:t>
            </a:r>
            <a:endParaRPr lang="zh-CN" altLang="zh-CN" sz="24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接下来，将数据集中的非数值型字段的值转换成数值型，做好数据挖掘模型训练前的数据准备工作。</a:t>
            </a:r>
          </a:p>
        </p:txBody>
      </p:sp>
      <p:graphicFrame>
        <p:nvGraphicFramePr>
          <p:cNvPr id="2" name="对象 1"/>
          <p:cNvGraphicFramePr>
            <a:graphicFrameLocks noChangeAspect="1"/>
          </p:cNvGraphicFramePr>
          <p:nvPr>
            <p:extLst>
              <p:ext uri="{D42A27DB-BD31-4B8C-83A1-F6EECF244321}">
                <p14:modId xmlns:p14="http://schemas.microsoft.com/office/powerpoint/2010/main" val="2076762467"/>
              </p:ext>
            </p:extLst>
          </p:nvPr>
        </p:nvGraphicFramePr>
        <p:xfrm>
          <a:off x="756370" y="1602952"/>
          <a:ext cx="5523382" cy="3314709"/>
        </p:xfrm>
        <a:graphic>
          <a:graphicData uri="http://schemas.openxmlformats.org/presentationml/2006/ole">
            <mc:AlternateContent xmlns:mc="http://schemas.openxmlformats.org/markup-compatibility/2006">
              <mc:Choice xmlns:v="urn:schemas-microsoft-com:vml" Requires="v">
                <p:oleObj r:id="rId3" imgW="7745760" imgH="4647600" progId="">
                  <p:embed/>
                </p:oleObj>
              </mc:Choice>
              <mc:Fallback>
                <p:oleObj r:id="rId3" imgW="7745760" imgH="4647600" progId="">
                  <p:embed/>
                  <p:pic>
                    <p:nvPicPr>
                      <p:cNvPr id="0" name=""/>
                      <p:cNvPicPr/>
                      <p:nvPr/>
                    </p:nvPicPr>
                    <p:blipFill>
                      <a:blip r:embed="rId4"/>
                      <a:stretch>
                        <a:fillRect/>
                      </a:stretch>
                    </p:blipFill>
                    <p:spPr>
                      <a:xfrm>
                        <a:off x="756370" y="1602952"/>
                        <a:ext cx="5523382" cy="3314709"/>
                      </a:xfrm>
                      <a:prstGeom prst="rect">
                        <a:avLst/>
                      </a:prstGeom>
                    </p:spPr>
                  </p:pic>
                </p:oleObj>
              </mc:Fallback>
            </mc:AlternateContent>
          </a:graphicData>
        </a:graphic>
      </p:graphicFrame>
    </p:spTree>
    <p:extLst>
      <p:ext uri="{BB962C8B-B14F-4D97-AF65-F5344CB8AC3E}">
        <p14:creationId xmlns:p14="http://schemas.microsoft.com/office/powerpoint/2010/main" val="2651537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转换</a:t>
            </a:r>
            <a:r>
              <a:rPr lang="en-US" altLang="zh-CN" sz="2000" dirty="0"/>
              <a:t>term</a:t>
            </a:r>
            <a:r>
              <a:rPr lang="zh-CN" altLang="en-US" sz="2000" dirty="0"/>
              <a:t>列</a:t>
            </a:r>
          </a:p>
        </p:txBody>
      </p:sp>
      <p:graphicFrame>
        <p:nvGraphicFramePr>
          <p:cNvPr id="2" name="对象 1"/>
          <p:cNvGraphicFramePr>
            <a:graphicFrameLocks noChangeAspect="1"/>
          </p:cNvGraphicFramePr>
          <p:nvPr>
            <p:extLst>
              <p:ext uri="{D42A27DB-BD31-4B8C-83A1-F6EECF244321}">
                <p14:modId xmlns:p14="http://schemas.microsoft.com/office/powerpoint/2010/main" val="2281645179"/>
              </p:ext>
            </p:extLst>
          </p:nvPr>
        </p:nvGraphicFramePr>
        <p:xfrm>
          <a:off x="674582" y="1348408"/>
          <a:ext cx="6509444" cy="3461151"/>
        </p:xfrm>
        <a:graphic>
          <a:graphicData uri="http://schemas.openxmlformats.org/presentationml/2006/ole">
            <mc:AlternateContent xmlns:mc="http://schemas.openxmlformats.org/markup-compatibility/2006">
              <mc:Choice xmlns:v="urn:schemas-microsoft-com:vml" Requires="v">
                <p:oleObj r:id="rId3" imgW="7834680" imgH="4164840" progId="">
                  <p:embed/>
                </p:oleObj>
              </mc:Choice>
              <mc:Fallback>
                <p:oleObj r:id="rId3" imgW="7834680" imgH="4164840" progId="">
                  <p:embed/>
                  <p:pic>
                    <p:nvPicPr>
                      <p:cNvPr id="0" name=""/>
                      <p:cNvPicPr/>
                      <p:nvPr/>
                    </p:nvPicPr>
                    <p:blipFill>
                      <a:blip r:embed="rId4"/>
                      <a:stretch>
                        <a:fillRect/>
                      </a:stretch>
                    </p:blipFill>
                    <p:spPr>
                      <a:xfrm>
                        <a:off x="674582" y="1348408"/>
                        <a:ext cx="6509444" cy="3461151"/>
                      </a:xfrm>
                      <a:prstGeom prst="rect">
                        <a:avLst/>
                      </a:prstGeom>
                    </p:spPr>
                  </p:pic>
                </p:oleObj>
              </mc:Fallback>
            </mc:AlternateContent>
          </a:graphicData>
        </a:graphic>
      </p:graphicFrame>
    </p:spTree>
    <p:extLst>
      <p:ext uri="{BB962C8B-B14F-4D97-AF65-F5344CB8AC3E}">
        <p14:creationId xmlns:p14="http://schemas.microsoft.com/office/powerpoint/2010/main" val="13372688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转换</a:t>
            </a:r>
            <a:r>
              <a:rPr lang="en-US" altLang="zh-CN" sz="2000" dirty="0" err="1"/>
              <a:t>sub_grade</a:t>
            </a:r>
            <a:r>
              <a:rPr lang="zh-CN" altLang="en-US" sz="2000" dirty="0"/>
              <a:t>列</a:t>
            </a:r>
          </a:p>
        </p:txBody>
      </p:sp>
      <p:graphicFrame>
        <p:nvGraphicFramePr>
          <p:cNvPr id="2" name="对象 1"/>
          <p:cNvGraphicFramePr>
            <a:graphicFrameLocks noChangeAspect="1"/>
          </p:cNvGraphicFramePr>
          <p:nvPr>
            <p:extLst>
              <p:ext uri="{D42A27DB-BD31-4B8C-83A1-F6EECF244321}">
                <p14:modId xmlns:p14="http://schemas.microsoft.com/office/powerpoint/2010/main" val="3964240983"/>
              </p:ext>
            </p:extLst>
          </p:nvPr>
        </p:nvGraphicFramePr>
        <p:xfrm>
          <a:off x="208835" y="1348408"/>
          <a:ext cx="4949024" cy="3240360"/>
        </p:xfrm>
        <a:graphic>
          <a:graphicData uri="http://schemas.openxmlformats.org/presentationml/2006/ole">
            <mc:AlternateContent xmlns:mc="http://schemas.openxmlformats.org/markup-compatibility/2006">
              <mc:Choice xmlns:v="urn:schemas-microsoft-com:vml" Requires="v">
                <p:oleObj r:id="rId3" imgW="6437880" imgH="4215600" progId="">
                  <p:embed/>
                </p:oleObj>
              </mc:Choice>
              <mc:Fallback>
                <p:oleObj r:id="rId3" imgW="6437880" imgH="4215600" progId="">
                  <p:embed/>
                  <p:pic>
                    <p:nvPicPr>
                      <p:cNvPr id="0" name=""/>
                      <p:cNvPicPr/>
                      <p:nvPr/>
                    </p:nvPicPr>
                    <p:blipFill>
                      <a:blip r:embed="rId4"/>
                      <a:stretch>
                        <a:fillRect/>
                      </a:stretch>
                    </p:blipFill>
                    <p:spPr>
                      <a:xfrm>
                        <a:off x="208835" y="1348408"/>
                        <a:ext cx="4949024" cy="324036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624118828"/>
              </p:ext>
            </p:extLst>
          </p:nvPr>
        </p:nvGraphicFramePr>
        <p:xfrm>
          <a:off x="5401202" y="593780"/>
          <a:ext cx="3506859" cy="2158067"/>
        </p:xfrm>
        <a:graphic>
          <a:graphicData uri="http://schemas.openxmlformats.org/presentationml/2006/ole">
            <mc:AlternateContent xmlns:mc="http://schemas.openxmlformats.org/markup-compatibility/2006">
              <mc:Choice xmlns:v="urn:schemas-microsoft-com:vml" Requires="v">
                <p:oleObj r:id="rId5" imgW="5841000" imgH="3593520" progId="">
                  <p:embed/>
                </p:oleObj>
              </mc:Choice>
              <mc:Fallback>
                <p:oleObj r:id="rId5" imgW="5841000" imgH="3593520" progId="">
                  <p:embed/>
                  <p:pic>
                    <p:nvPicPr>
                      <p:cNvPr id="0" name=""/>
                      <p:cNvPicPr/>
                      <p:nvPr/>
                    </p:nvPicPr>
                    <p:blipFill>
                      <a:blip r:embed="rId6"/>
                      <a:stretch>
                        <a:fillRect/>
                      </a:stretch>
                    </p:blipFill>
                    <p:spPr>
                      <a:xfrm>
                        <a:off x="5401202" y="593780"/>
                        <a:ext cx="3506859" cy="2158067"/>
                      </a:xfrm>
                      <a:prstGeom prst="rect">
                        <a:avLst/>
                      </a:prstGeom>
                    </p:spPr>
                  </p:pic>
                </p:oleObj>
              </mc:Fallback>
            </mc:AlternateContent>
          </a:graphicData>
        </a:graphic>
      </p:graphicFrame>
      <p:sp>
        <p:nvSpPr>
          <p:cNvPr id="10" name="矩形 9"/>
          <p:cNvSpPr/>
          <p:nvPr/>
        </p:nvSpPr>
        <p:spPr>
          <a:xfrm>
            <a:off x="5759743" y="3209005"/>
            <a:ext cx="2934278" cy="1600438"/>
          </a:xfrm>
          <a:prstGeom prst="rect">
            <a:avLst/>
          </a:prstGeom>
          <a:solidFill>
            <a:schemeClr val="accent2"/>
          </a:solidFill>
        </p:spPr>
        <p:txBody>
          <a:bodyPr wrap="square">
            <a:spAutoFit/>
          </a:bodyPr>
          <a:lstStyle/>
          <a:p>
            <a:r>
              <a:rPr lang="zh-CN" altLang="en-US" sz="1400" dirty="0"/>
              <a:t>借助</a:t>
            </a:r>
            <a:r>
              <a:rPr lang="en-US" altLang="zh-CN" sz="1400" dirty="0"/>
              <a:t>lambda</a:t>
            </a:r>
            <a:r>
              <a:rPr lang="zh-CN" altLang="en-US" sz="1400" dirty="0"/>
              <a:t>函数，将字符串型的</a:t>
            </a:r>
            <a:r>
              <a:rPr lang="en-US" altLang="zh-CN" sz="1400" dirty="0" err="1"/>
              <a:t>sub_grade</a:t>
            </a:r>
            <a:r>
              <a:rPr lang="zh-CN" altLang="en-US" sz="1400" dirty="0"/>
              <a:t>转换成浮点数。转换规则是原级别中的字母</a:t>
            </a:r>
            <a:r>
              <a:rPr lang="en-US" altLang="zh-CN" sz="1400" dirty="0"/>
              <a:t>A~G</a:t>
            </a:r>
            <a:r>
              <a:rPr lang="zh-CN" altLang="en-US" sz="1400" dirty="0"/>
              <a:t>对应</a:t>
            </a:r>
            <a:r>
              <a:rPr lang="en-US" altLang="zh-CN" sz="1400" dirty="0"/>
              <a:t>(0~6)*5</a:t>
            </a:r>
            <a:r>
              <a:rPr lang="zh-CN" altLang="en-US" sz="1400" dirty="0"/>
              <a:t>，再加上原级别中的数字项，统计输出取得该评分值的用户数量。同时，因为</a:t>
            </a:r>
            <a:r>
              <a:rPr lang="en-US" altLang="zh-CN" sz="1400" dirty="0" err="1"/>
              <a:t>sub_grade</a:t>
            </a:r>
            <a:r>
              <a:rPr lang="zh-CN" altLang="en-US" sz="1400" dirty="0"/>
              <a:t>列的信息已经涵盖了</a:t>
            </a:r>
            <a:r>
              <a:rPr lang="en-US" altLang="zh-CN" sz="1400" dirty="0"/>
              <a:t>grade</a:t>
            </a:r>
            <a:r>
              <a:rPr lang="zh-CN" altLang="en-US" sz="1400" dirty="0"/>
              <a:t>列，故将</a:t>
            </a:r>
            <a:r>
              <a:rPr lang="en-US" altLang="zh-CN" sz="1400" dirty="0"/>
              <a:t>grade</a:t>
            </a:r>
            <a:r>
              <a:rPr lang="zh-CN" altLang="en-US" sz="1400" dirty="0"/>
              <a:t>列丢弃。</a:t>
            </a:r>
          </a:p>
        </p:txBody>
      </p:sp>
    </p:spTree>
    <p:extLst>
      <p:ext uri="{BB962C8B-B14F-4D97-AF65-F5344CB8AC3E}">
        <p14:creationId xmlns:p14="http://schemas.microsoft.com/office/powerpoint/2010/main" val="18090214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转换</a:t>
            </a:r>
            <a:r>
              <a:rPr lang="en-US" altLang="zh-CN" sz="2000" dirty="0" err="1"/>
              <a:t>emp_length</a:t>
            </a:r>
            <a:r>
              <a:rPr lang="zh-CN" altLang="en-US" sz="2000" dirty="0"/>
              <a:t>列：将</a:t>
            </a:r>
            <a:r>
              <a:rPr lang="en-US" altLang="zh-CN" sz="2000" dirty="0" err="1"/>
              <a:t>emp_length</a:t>
            </a:r>
            <a:r>
              <a:rPr lang="en-US" altLang="zh-CN" sz="2000" dirty="0"/>
              <a:t> </a:t>
            </a:r>
            <a:r>
              <a:rPr lang="zh-CN" altLang="en-US" sz="2000" dirty="0"/>
              <a:t>雇佣年限转换成整数</a:t>
            </a:r>
          </a:p>
        </p:txBody>
      </p:sp>
      <p:graphicFrame>
        <p:nvGraphicFramePr>
          <p:cNvPr id="2" name="对象 1"/>
          <p:cNvGraphicFramePr>
            <a:graphicFrameLocks noChangeAspect="1"/>
          </p:cNvGraphicFramePr>
          <p:nvPr>
            <p:extLst>
              <p:ext uri="{D42A27DB-BD31-4B8C-83A1-F6EECF244321}">
                <p14:modId xmlns:p14="http://schemas.microsoft.com/office/powerpoint/2010/main" val="956296157"/>
              </p:ext>
            </p:extLst>
          </p:nvPr>
        </p:nvGraphicFramePr>
        <p:xfrm>
          <a:off x="325557" y="1252284"/>
          <a:ext cx="3930120" cy="3753665"/>
        </p:xfrm>
        <a:graphic>
          <a:graphicData uri="http://schemas.openxmlformats.org/presentationml/2006/ole">
            <mc:AlternateContent xmlns:mc="http://schemas.openxmlformats.org/markup-compatibility/2006">
              <mc:Choice xmlns:v="urn:schemas-microsoft-com:vml" Requires="v">
                <p:oleObj r:id="rId3" imgW="6196680" imgH="5904720" progId="">
                  <p:embed/>
                </p:oleObj>
              </mc:Choice>
              <mc:Fallback>
                <p:oleObj r:id="rId3" imgW="6196680" imgH="5904720" progId="">
                  <p:embed/>
                  <p:pic>
                    <p:nvPicPr>
                      <p:cNvPr id="0" name=""/>
                      <p:cNvPicPr/>
                      <p:nvPr/>
                    </p:nvPicPr>
                    <p:blipFill>
                      <a:blip r:embed="rId4"/>
                      <a:stretch>
                        <a:fillRect/>
                      </a:stretch>
                    </p:blipFill>
                    <p:spPr>
                      <a:xfrm>
                        <a:off x="325557" y="1252284"/>
                        <a:ext cx="3930120" cy="3753665"/>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133535981"/>
              </p:ext>
            </p:extLst>
          </p:nvPr>
        </p:nvGraphicFramePr>
        <p:xfrm>
          <a:off x="4600697" y="1244462"/>
          <a:ext cx="3592719" cy="3696908"/>
        </p:xfrm>
        <a:graphic>
          <a:graphicData uri="http://schemas.openxmlformats.org/presentationml/2006/ole">
            <mc:AlternateContent xmlns:mc="http://schemas.openxmlformats.org/markup-compatibility/2006">
              <mc:Choice xmlns:v="urn:schemas-microsoft-com:vml" Requires="v">
                <p:oleObj r:id="rId5" imgW="4761720" imgH="4901400" progId="">
                  <p:embed/>
                </p:oleObj>
              </mc:Choice>
              <mc:Fallback>
                <p:oleObj r:id="rId5" imgW="4761720" imgH="4901400" progId="">
                  <p:embed/>
                  <p:pic>
                    <p:nvPicPr>
                      <p:cNvPr id="0" name=""/>
                      <p:cNvPicPr/>
                      <p:nvPr/>
                    </p:nvPicPr>
                    <p:blipFill>
                      <a:blip r:embed="rId6"/>
                      <a:stretch>
                        <a:fillRect/>
                      </a:stretch>
                    </p:blipFill>
                    <p:spPr>
                      <a:xfrm>
                        <a:off x="4600697" y="1244462"/>
                        <a:ext cx="3592719" cy="3696908"/>
                      </a:xfrm>
                      <a:prstGeom prst="rect">
                        <a:avLst/>
                      </a:prstGeom>
                    </p:spPr>
                  </p:pic>
                </p:oleObj>
              </mc:Fallback>
            </mc:AlternateContent>
          </a:graphicData>
        </a:graphic>
      </p:graphicFrame>
    </p:spTree>
    <p:extLst>
      <p:ext uri="{BB962C8B-B14F-4D97-AF65-F5344CB8AC3E}">
        <p14:creationId xmlns:p14="http://schemas.microsoft.com/office/powerpoint/2010/main" val="2159422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err="1"/>
              <a:t>home_ownership</a:t>
            </a:r>
            <a:r>
              <a:rPr lang="zh-CN" altLang="en-US" sz="2000" dirty="0"/>
              <a:t>房屋拥有情况按照’</a:t>
            </a:r>
            <a:r>
              <a:rPr lang="en-US" altLang="zh-CN" sz="2000" dirty="0"/>
              <a:t>OWN’:0.0, ‘MORTGAGE’:1.0, ‘RENT’:2.0, ‘OTHER’:3.0, ‘ANY’:4.0, ‘NONE’:5.0</a:t>
            </a:r>
            <a:r>
              <a:rPr lang="zh-CN" altLang="en-US" sz="2000" dirty="0"/>
              <a:t>的规则转换成整数。</a:t>
            </a:r>
          </a:p>
        </p:txBody>
      </p:sp>
      <p:graphicFrame>
        <p:nvGraphicFramePr>
          <p:cNvPr id="3" name="对象 2"/>
          <p:cNvGraphicFramePr>
            <a:graphicFrameLocks noChangeAspect="1"/>
          </p:cNvGraphicFramePr>
          <p:nvPr>
            <p:extLst>
              <p:ext uri="{D42A27DB-BD31-4B8C-83A1-F6EECF244321}">
                <p14:modId xmlns:p14="http://schemas.microsoft.com/office/powerpoint/2010/main" val="94973415"/>
              </p:ext>
            </p:extLst>
          </p:nvPr>
        </p:nvGraphicFramePr>
        <p:xfrm>
          <a:off x="360307" y="2214964"/>
          <a:ext cx="4468192" cy="2029108"/>
        </p:xfrm>
        <a:graphic>
          <a:graphicData uri="http://schemas.openxmlformats.org/presentationml/2006/ole">
            <mc:AlternateContent xmlns:mc="http://schemas.openxmlformats.org/markup-compatibility/2006">
              <mc:Choice xmlns:v="urn:schemas-microsoft-com:vml" Requires="v">
                <p:oleObj r:id="rId3" imgW="6488640" imgH="2945880" progId="">
                  <p:embed/>
                </p:oleObj>
              </mc:Choice>
              <mc:Fallback>
                <p:oleObj r:id="rId3" imgW="6488640" imgH="2945880" progId="">
                  <p:embed/>
                  <p:pic>
                    <p:nvPicPr>
                      <p:cNvPr id="0" name=""/>
                      <p:cNvPicPr/>
                      <p:nvPr/>
                    </p:nvPicPr>
                    <p:blipFill>
                      <a:blip r:embed="rId4"/>
                      <a:stretch>
                        <a:fillRect/>
                      </a:stretch>
                    </p:blipFill>
                    <p:spPr>
                      <a:xfrm>
                        <a:off x="360307" y="2214964"/>
                        <a:ext cx="4468192" cy="202910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919166876"/>
              </p:ext>
            </p:extLst>
          </p:nvPr>
        </p:nvGraphicFramePr>
        <p:xfrm>
          <a:off x="4932834" y="2007794"/>
          <a:ext cx="3817888" cy="2443448"/>
        </p:xfrm>
        <a:graphic>
          <a:graphicData uri="http://schemas.openxmlformats.org/presentationml/2006/ole">
            <mc:AlternateContent xmlns:mc="http://schemas.openxmlformats.org/markup-compatibility/2006">
              <mc:Choice xmlns:v="urn:schemas-microsoft-com:vml" Requires="v">
                <p:oleObj r:id="rId5" imgW="5041080" imgH="3225240" progId="">
                  <p:embed/>
                </p:oleObj>
              </mc:Choice>
              <mc:Fallback>
                <p:oleObj r:id="rId5" imgW="5041080" imgH="3225240" progId="">
                  <p:embed/>
                  <p:pic>
                    <p:nvPicPr>
                      <p:cNvPr id="0" name=""/>
                      <p:cNvPicPr/>
                      <p:nvPr/>
                    </p:nvPicPr>
                    <p:blipFill>
                      <a:blip r:embed="rId6"/>
                      <a:stretch>
                        <a:fillRect/>
                      </a:stretch>
                    </p:blipFill>
                    <p:spPr>
                      <a:xfrm>
                        <a:off x="4932834" y="2007794"/>
                        <a:ext cx="3817888" cy="2443448"/>
                      </a:xfrm>
                      <a:prstGeom prst="rect">
                        <a:avLst/>
                      </a:prstGeom>
                    </p:spPr>
                  </p:pic>
                </p:oleObj>
              </mc:Fallback>
            </mc:AlternateContent>
          </a:graphicData>
        </a:graphic>
      </p:graphicFrame>
    </p:spTree>
    <p:extLst>
      <p:ext uri="{BB962C8B-B14F-4D97-AF65-F5344CB8AC3E}">
        <p14:creationId xmlns:p14="http://schemas.microsoft.com/office/powerpoint/2010/main" val="28724001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err="1"/>
              <a:t>verification_status</a:t>
            </a:r>
            <a:r>
              <a:rPr lang="zh-CN" altLang="en-US" sz="2000" dirty="0"/>
              <a:t>信息验证情况按照’</a:t>
            </a:r>
            <a:r>
              <a:rPr lang="en-US" altLang="zh-CN" sz="2000" dirty="0"/>
              <a:t>Source Verified’:0.0, ‘Verified’:1.0, ‘Not Verified’:2.0</a:t>
            </a:r>
            <a:r>
              <a:rPr lang="zh-CN" altLang="en-US" sz="2000" dirty="0"/>
              <a:t>的规则转换成整数。</a:t>
            </a:r>
          </a:p>
        </p:txBody>
      </p:sp>
      <p:graphicFrame>
        <p:nvGraphicFramePr>
          <p:cNvPr id="2" name="对象 1"/>
          <p:cNvGraphicFramePr>
            <a:graphicFrameLocks noChangeAspect="1"/>
          </p:cNvGraphicFramePr>
          <p:nvPr>
            <p:extLst>
              <p:ext uri="{D42A27DB-BD31-4B8C-83A1-F6EECF244321}">
                <p14:modId xmlns:p14="http://schemas.microsoft.com/office/powerpoint/2010/main" val="3080795404"/>
              </p:ext>
            </p:extLst>
          </p:nvPr>
        </p:nvGraphicFramePr>
        <p:xfrm>
          <a:off x="202759" y="1887037"/>
          <a:ext cx="5186951" cy="2093605"/>
        </p:xfrm>
        <a:graphic>
          <a:graphicData uri="http://schemas.openxmlformats.org/presentationml/2006/ole">
            <mc:AlternateContent xmlns:mc="http://schemas.openxmlformats.org/markup-compatibility/2006">
              <mc:Choice xmlns:v="urn:schemas-microsoft-com:vml" Requires="v">
                <p:oleObj r:id="rId3" imgW="7174440" imgH="2895120" progId="">
                  <p:embed/>
                </p:oleObj>
              </mc:Choice>
              <mc:Fallback>
                <p:oleObj r:id="rId3" imgW="7174440" imgH="2895120" progId="">
                  <p:embed/>
                  <p:pic>
                    <p:nvPicPr>
                      <p:cNvPr id="0" name=""/>
                      <p:cNvPicPr/>
                      <p:nvPr/>
                    </p:nvPicPr>
                    <p:blipFill>
                      <a:blip r:embed="rId4"/>
                      <a:stretch>
                        <a:fillRect/>
                      </a:stretch>
                    </p:blipFill>
                    <p:spPr>
                      <a:xfrm>
                        <a:off x="202759" y="1887037"/>
                        <a:ext cx="5186951" cy="2093605"/>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721699977"/>
              </p:ext>
            </p:extLst>
          </p:nvPr>
        </p:nvGraphicFramePr>
        <p:xfrm>
          <a:off x="5548284" y="2399616"/>
          <a:ext cx="3535588" cy="1596059"/>
        </p:xfrm>
        <a:graphic>
          <a:graphicData uri="http://schemas.openxmlformats.org/presentationml/2006/ole">
            <mc:AlternateContent xmlns:mc="http://schemas.openxmlformats.org/markup-compatibility/2006">
              <mc:Choice xmlns:v="urn:schemas-microsoft-com:vml" Requires="v">
                <p:oleObj r:id="rId5" imgW="4952160" imgH="2234880" progId="">
                  <p:embed/>
                </p:oleObj>
              </mc:Choice>
              <mc:Fallback>
                <p:oleObj r:id="rId5" imgW="4952160" imgH="2234880" progId="">
                  <p:embed/>
                  <p:pic>
                    <p:nvPicPr>
                      <p:cNvPr id="0" name=""/>
                      <p:cNvPicPr/>
                      <p:nvPr/>
                    </p:nvPicPr>
                    <p:blipFill>
                      <a:blip r:embed="rId6"/>
                      <a:stretch>
                        <a:fillRect/>
                      </a:stretch>
                    </p:blipFill>
                    <p:spPr>
                      <a:xfrm>
                        <a:off x="5548284" y="2399616"/>
                        <a:ext cx="3535588" cy="1596059"/>
                      </a:xfrm>
                      <a:prstGeom prst="rect">
                        <a:avLst/>
                      </a:prstGeom>
                    </p:spPr>
                  </p:pic>
                </p:oleObj>
              </mc:Fallback>
            </mc:AlternateContent>
          </a:graphicData>
        </a:graphic>
      </p:graphicFrame>
    </p:spTree>
    <p:extLst>
      <p:ext uri="{BB962C8B-B14F-4D97-AF65-F5344CB8AC3E}">
        <p14:creationId xmlns:p14="http://schemas.microsoft.com/office/powerpoint/2010/main" val="2522316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转换</a:t>
            </a:r>
            <a:r>
              <a:rPr lang="en-US" altLang="zh-CN" sz="2000" dirty="0"/>
              <a:t>purpose</a:t>
            </a:r>
            <a:r>
              <a:rPr lang="zh-CN" altLang="en-US" sz="2000" dirty="0"/>
              <a:t>列</a:t>
            </a:r>
          </a:p>
        </p:txBody>
      </p:sp>
      <p:graphicFrame>
        <p:nvGraphicFramePr>
          <p:cNvPr id="2" name="对象 1"/>
          <p:cNvGraphicFramePr>
            <a:graphicFrameLocks noChangeAspect="1"/>
          </p:cNvGraphicFramePr>
          <p:nvPr>
            <p:extLst>
              <p:ext uri="{D42A27DB-BD31-4B8C-83A1-F6EECF244321}">
                <p14:modId xmlns:p14="http://schemas.microsoft.com/office/powerpoint/2010/main" val="3319867678"/>
              </p:ext>
            </p:extLst>
          </p:nvPr>
        </p:nvGraphicFramePr>
        <p:xfrm>
          <a:off x="252314" y="1274186"/>
          <a:ext cx="5503908" cy="2378478"/>
        </p:xfrm>
        <a:graphic>
          <a:graphicData uri="http://schemas.openxmlformats.org/presentationml/2006/ole">
            <mc:AlternateContent xmlns:mc="http://schemas.openxmlformats.org/markup-compatibility/2006">
              <mc:Choice xmlns:v="urn:schemas-microsoft-com:vml" Requires="v">
                <p:oleObj r:id="rId3" imgW="8317440" imgH="3593520" progId="">
                  <p:embed/>
                </p:oleObj>
              </mc:Choice>
              <mc:Fallback>
                <p:oleObj r:id="rId3" imgW="8317440" imgH="3593520" progId="">
                  <p:embed/>
                  <p:pic>
                    <p:nvPicPr>
                      <p:cNvPr id="0" name=""/>
                      <p:cNvPicPr/>
                      <p:nvPr/>
                    </p:nvPicPr>
                    <p:blipFill>
                      <a:blip r:embed="rId4"/>
                      <a:stretch>
                        <a:fillRect/>
                      </a:stretch>
                    </p:blipFill>
                    <p:spPr>
                      <a:xfrm>
                        <a:off x="252314" y="1274186"/>
                        <a:ext cx="5503908" cy="2378478"/>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922626537"/>
              </p:ext>
            </p:extLst>
          </p:nvPr>
        </p:nvGraphicFramePr>
        <p:xfrm>
          <a:off x="5858047" y="234575"/>
          <a:ext cx="3143250" cy="4457700"/>
        </p:xfrm>
        <a:graphic>
          <a:graphicData uri="http://schemas.openxmlformats.org/presentationml/2006/ole">
            <mc:AlternateContent xmlns:mc="http://schemas.openxmlformats.org/markup-compatibility/2006">
              <mc:Choice xmlns:v="urn:schemas-microsoft-com:vml" Requires="v">
                <p:oleObj r:id="rId5" imgW="4164840" imgH="5904720" progId="">
                  <p:embed/>
                </p:oleObj>
              </mc:Choice>
              <mc:Fallback>
                <p:oleObj r:id="rId5" imgW="4164840" imgH="5904720" progId="">
                  <p:embed/>
                  <p:pic>
                    <p:nvPicPr>
                      <p:cNvPr id="0" name=""/>
                      <p:cNvPicPr/>
                      <p:nvPr/>
                    </p:nvPicPr>
                    <p:blipFill>
                      <a:blip r:embed="rId6"/>
                      <a:stretch>
                        <a:fillRect/>
                      </a:stretch>
                    </p:blipFill>
                    <p:spPr>
                      <a:xfrm>
                        <a:off x="5858047" y="234575"/>
                        <a:ext cx="3143250" cy="4457700"/>
                      </a:xfrm>
                      <a:prstGeom prst="rect">
                        <a:avLst/>
                      </a:prstGeom>
                    </p:spPr>
                  </p:pic>
                </p:oleObj>
              </mc:Fallback>
            </mc:AlternateContent>
          </a:graphicData>
        </a:graphic>
      </p:graphicFrame>
      <p:sp>
        <p:nvSpPr>
          <p:cNvPr id="10" name="矩形 9"/>
          <p:cNvSpPr/>
          <p:nvPr/>
        </p:nvSpPr>
        <p:spPr>
          <a:xfrm>
            <a:off x="180306" y="3885821"/>
            <a:ext cx="5605733" cy="1169551"/>
          </a:xfrm>
          <a:prstGeom prst="rect">
            <a:avLst/>
          </a:prstGeom>
          <a:solidFill>
            <a:schemeClr val="accent2"/>
          </a:solidFill>
        </p:spPr>
        <p:txBody>
          <a:bodyPr wrap="square">
            <a:spAutoFit/>
          </a:bodyPr>
          <a:lstStyle/>
          <a:p>
            <a:r>
              <a:rPr lang="zh-CN" altLang="en-US" sz="1400" dirty="0"/>
              <a:t>将</a:t>
            </a:r>
            <a:r>
              <a:rPr lang="en-US" altLang="zh-CN" sz="1400" dirty="0"/>
              <a:t>purpose</a:t>
            </a:r>
            <a:r>
              <a:rPr lang="zh-CN" altLang="en-US" sz="1400" dirty="0"/>
              <a:t>贷款用途情况按照’</a:t>
            </a:r>
            <a:r>
              <a:rPr lang="en-US" altLang="zh-CN" sz="1400" dirty="0"/>
              <a:t>debt_consolidation’:0.0, ‘credit_card’:1.0, ‘home_improvement’:2.0,’other’:3.0,’major_purchase’:4.0,’small_business’:5.0, ‘car’:6.0, ‘medical’:7.0, ‘moving’:8.0,’vacation’:9.0,’house’:10.0, ‘wedding’:11.0,’renewable_energy’:12.0, ‘educational’:13.0</a:t>
            </a:r>
            <a:r>
              <a:rPr lang="zh-CN" altLang="en-US" sz="1400" dirty="0"/>
              <a:t>的规则转换成整数。</a:t>
            </a:r>
          </a:p>
        </p:txBody>
      </p:sp>
    </p:spTree>
    <p:extLst>
      <p:ext uri="{BB962C8B-B14F-4D97-AF65-F5344CB8AC3E}">
        <p14:creationId xmlns:p14="http://schemas.microsoft.com/office/powerpoint/2010/main" val="3840854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01566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处理</a:t>
            </a:r>
            <a:r>
              <a:rPr lang="en-US" altLang="zh-CN" sz="2000" dirty="0" err="1"/>
              <a:t>zip_code</a:t>
            </a:r>
            <a:r>
              <a:rPr lang="zh-CN" altLang="en-US" sz="2000" dirty="0"/>
              <a:t>和</a:t>
            </a:r>
            <a:r>
              <a:rPr lang="en-US" altLang="zh-CN" sz="2000" dirty="0" err="1"/>
              <a:t>addr_state</a:t>
            </a:r>
            <a:r>
              <a:rPr lang="zh-CN" altLang="en-US" sz="2000" dirty="0"/>
              <a:t>。</a:t>
            </a:r>
            <a:r>
              <a:rPr lang="en-US" altLang="zh-CN" sz="2000" dirty="0" err="1"/>
              <a:t>zip_code</a:t>
            </a:r>
            <a:r>
              <a:rPr lang="zh-CN" altLang="en-US" sz="2000" dirty="0"/>
              <a:t>邮政编码的前</a:t>
            </a:r>
            <a:r>
              <a:rPr lang="en-US" altLang="zh-CN" sz="2000" dirty="0"/>
              <a:t>3</a:t>
            </a:r>
            <a:r>
              <a:rPr lang="zh-CN" altLang="en-US" sz="2000" dirty="0"/>
              <a:t>位代表州名，与</a:t>
            </a:r>
            <a:r>
              <a:rPr lang="en-US" altLang="zh-CN" sz="2000" dirty="0" err="1"/>
              <a:t>addr_state</a:t>
            </a:r>
            <a:r>
              <a:rPr lang="zh-CN" altLang="en-US" sz="2000" dirty="0"/>
              <a:t>信息相同。同时，根据经验判断后几位的信息与违约关系不大。截取</a:t>
            </a:r>
            <a:r>
              <a:rPr lang="en-US" altLang="zh-CN" sz="2000" dirty="0" err="1"/>
              <a:t>zip_code</a:t>
            </a:r>
            <a:r>
              <a:rPr lang="zh-CN" altLang="en-US" sz="2000" dirty="0"/>
              <a:t>前三位，将</a:t>
            </a:r>
            <a:r>
              <a:rPr lang="en-US" altLang="zh-CN" sz="2000" dirty="0" err="1"/>
              <a:t>addr_state</a:t>
            </a:r>
            <a:r>
              <a:rPr lang="zh-CN" altLang="en-US" sz="2000" dirty="0"/>
              <a:t>舍去。</a:t>
            </a:r>
          </a:p>
        </p:txBody>
      </p:sp>
      <p:graphicFrame>
        <p:nvGraphicFramePr>
          <p:cNvPr id="2" name="对象 1"/>
          <p:cNvGraphicFramePr>
            <a:graphicFrameLocks noChangeAspect="1"/>
          </p:cNvGraphicFramePr>
          <p:nvPr>
            <p:extLst>
              <p:ext uri="{D42A27DB-BD31-4B8C-83A1-F6EECF244321}">
                <p14:modId xmlns:p14="http://schemas.microsoft.com/office/powerpoint/2010/main" val="2256632311"/>
              </p:ext>
            </p:extLst>
          </p:nvPr>
        </p:nvGraphicFramePr>
        <p:xfrm>
          <a:off x="612354" y="2062357"/>
          <a:ext cx="6386512" cy="2336800"/>
        </p:xfrm>
        <a:graphic>
          <a:graphicData uri="http://schemas.openxmlformats.org/presentationml/2006/ole">
            <mc:AlternateContent xmlns:mc="http://schemas.openxmlformats.org/markup-compatibility/2006">
              <mc:Choice xmlns:v="urn:schemas-microsoft-com:vml" Requires="v">
                <p:oleObj r:id="rId3" imgW="6387120" imgH="2336400" progId="">
                  <p:embed/>
                </p:oleObj>
              </mc:Choice>
              <mc:Fallback>
                <p:oleObj r:id="rId3" imgW="6387120" imgH="2336400" progId="">
                  <p:embed/>
                  <p:pic>
                    <p:nvPicPr>
                      <p:cNvPr id="0" name=""/>
                      <p:cNvPicPr/>
                      <p:nvPr/>
                    </p:nvPicPr>
                    <p:blipFill>
                      <a:blip r:embed="rId4"/>
                      <a:stretch>
                        <a:fillRect/>
                      </a:stretch>
                    </p:blipFill>
                    <p:spPr>
                      <a:xfrm>
                        <a:off x="612354" y="2062357"/>
                        <a:ext cx="6386512" cy="2336800"/>
                      </a:xfrm>
                      <a:prstGeom prst="rect">
                        <a:avLst/>
                      </a:prstGeom>
                    </p:spPr>
                  </p:pic>
                </p:oleObj>
              </mc:Fallback>
            </mc:AlternateContent>
          </a:graphicData>
        </a:graphic>
      </p:graphicFrame>
    </p:spTree>
    <p:extLst>
      <p:ext uri="{BB962C8B-B14F-4D97-AF65-F5344CB8AC3E}">
        <p14:creationId xmlns:p14="http://schemas.microsoft.com/office/powerpoint/2010/main" val="3786430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err="1"/>
              <a:t>initial_list_status</a:t>
            </a:r>
            <a:r>
              <a:rPr lang="zh-CN" altLang="en-US" sz="2000" dirty="0"/>
              <a:t>列按照’</a:t>
            </a:r>
            <a:r>
              <a:rPr lang="en-US" altLang="zh-CN" sz="2000" dirty="0"/>
              <a:t>f’:0.0, ‘w’:1.0</a:t>
            </a:r>
            <a:r>
              <a:rPr lang="zh-CN" altLang="en-US" sz="2000" dirty="0"/>
              <a:t>的规则转换成整数。</a:t>
            </a:r>
          </a:p>
        </p:txBody>
      </p:sp>
      <p:graphicFrame>
        <p:nvGraphicFramePr>
          <p:cNvPr id="2" name="对象 1"/>
          <p:cNvGraphicFramePr>
            <a:graphicFrameLocks noChangeAspect="1"/>
          </p:cNvGraphicFramePr>
          <p:nvPr>
            <p:extLst>
              <p:ext uri="{D42A27DB-BD31-4B8C-83A1-F6EECF244321}">
                <p14:modId xmlns:p14="http://schemas.microsoft.com/office/powerpoint/2010/main" val="2111654799"/>
              </p:ext>
            </p:extLst>
          </p:nvPr>
        </p:nvGraphicFramePr>
        <p:xfrm>
          <a:off x="612354" y="1310156"/>
          <a:ext cx="6432606" cy="3520954"/>
        </p:xfrm>
        <a:graphic>
          <a:graphicData uri="http://schemas.openxmlformats.org/presentationml/2006/ole">
            <mc:AlternateContent xmlns:mc="http://schemas.openxmlformats.org/markup-compatibility/2006">
              <mc:Choice xmlns:v="urn:schemas-microsoft-com:vml" Requires="v">
                <p:oleObj r:id="rId3" imgW="8330040" imgH="4558680" progId="">
                  <p:embed/>
                </p:oleObj>
              </mc:Choice>
              <mc:Fallback>
                <p:oleObj r:id="rId3" imgW="8330040" imgH="4558680" progId="">
                  <p:embed/>
                  <p:pic>
                    <p:nvPicPr>
                      <p:cNvPr id="0" name=""/>
                      <p:cNvPicPr/>
                      <p:nvPr/>
                    </p:nvPicPr>
                    <p:blipFill>
                      <a:blip r:embed="rId4"/>
                      <a:stretch>
                        <a:fillRect/>
                      </a:stretch>
                    </p:blipFill>
                    <p:spPr>
                      <a:xfrm>
                        <a:off x="612354" y="1310156"/>
                        <a:ext cx="6432606" cy="3520954"/>
                      </a:xfrm>
                      <a:prstGeom prst="rect">
                        <a:avLst/>
                      </a:prstGeom>
                    </p:spPr>
                  </p:pic>
                </p:oleObj>
              </mc:Fallback>
            </mc:AlternateContent>
          </a:graphicData>
        </a:graphic>
      </p:graphicFrame>
    </p:spTree>
    <p:extLst>
      <p:ext uri="{BB962C8B-B14F-4D97-AF65-F5344CB8AC3E}">
        <p14:creationId xmlns:p14="http://schemas.microsoft.com/office/powerpoint/2010/main" val="4388258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err="1"/>
              <a:t>application_type</a:t>
            </a:r>
            <a:r>
              <a:rPr lang="zh-CN" altLang="en-US" sz="2000" dirty="0"/>
              <a:t>申请方式列按照’</a:t>
            </a:r>
            <a:r>
              <a:rPr lang="en-US" altLang="zh-CN" sz="2000" dirty="0"/>
              <a:t>Individual’:0.0, ‘Joint App’:1.0</a:t>
            </a:r>
            <a:r>
              <a:rPr lang="zh-CN" altLang="en-US" sz="2000" dirty="0"/>
              <a:t>的规则转换成整数。</a:t>
            </a:r>
          </a:p>
        </p:txBody>
      </p:sp>
      <p:graphicFrame>
        <p:nvGraphicFramePr>
          <p:cNvPr id="2" name="对象 1"/>
          <p:cNvGraphicFramePr>
            <a:graphicFrameLocks noChangeAspect="1"/>
          </p:cNvGraphicFramePr>
          <p:nvPr>
            <p:extLst>
              <p:ext uri="{D42A27DB-BD31-4B8C-83A1-F6EECF244321}">
                <p14:modId xmlns:p14="http://schemas.microsoft.com/office/powerpoint/2010/main" val="3128165078"/>
              </p:ext>
            </p:extLst>
          </p:nvPr>
        </p:nvGraphicFramePr>
        <p:xfrm>
          <a:off x="2611472" y="1276399"/>
          <a:ext cx="4841642" cy="3669953"/>
        </p:xfrm>
        <a:graphic>
          <a:graphicData uri="http://schemas.openxmlformats.org/presentationml/2006/ole">
            <mc:AlternateContent xmlns:mc="http://schemas.openxmlformats.org/markup-compatibility/2006">
              <mc:Choice xmlns:v="urn:schemas-microsoft-com:vml" Requires="v">
                <p:oleObj r:id="rId3" imgW="6501240" imgH="4926960" progId="">
                  <p:embed/>
                </p:oleObj>
              </mc:Choice>
              <mc:Fallback>
                <p:oleObj r:id="rId3" imgW="6501240" imgH="4926960" progId="">
                  <p:embed/>
                  <p:pic>
                    <p:nvPicPr>
                      <p:cNvPr id="0" name=""/>
                      <p:cNvPicPr/>
                      <p:nvPr/>
                    </p:nvPicPr>
                    <p:blipFill>
                      <a:blip r:embed="rId4"/>
                      <a:stretch>
                        <a:fillRect/>
                      </a:stretch>
                    </p:blipFill>
                    <p:spPr>
                      <a:xfrm>
                        <a:off x="2611472" y="1276399"/>
                        <a:ext cx="4841642" cy="3669953"/>
                      </a:xfrm>
                      <a:prstGeom prst="rect">
                        <a:avLst/>
                      </a:prstGeom>
                    </p:spPr>
                  </p:pic>
                </p:oleObj>
              </mc:Fallback>
            </mc:AlternateContent>
          </a:graphicData>
        </a:graphic>
      </p:graphicFrame>
    </p:spTree>
    <p:extLst>
      <p:ext uri="{BB962C8B-B14F-4D97-AF65-F5344CB8AC3E}">
        <p14:creationId xmlns:p14="http://schemas.microsoft.com/office/powerpoint/2010/main" val="40745435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Freeform 28"/>
          <p:cNvSpPr/>
          <p:nvPr/>
        </p:nvSpPr>
        <p:spPr>
          <a:xfrm>
            <a:off x="6867088" y="1924472"/>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9ABE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8"/>
          <p:cNvSpPr/>
          <p:nvPr/>
        </p:nvSpPr>
        <p:spPr>
          <a:xfrm>
            <a:off x="3924722"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24322" y="2257016"/>
            <a:ext cx="2088232" cy="1388597"/>
            <a:chOff x="338227" y="2256276"/>
            <a:chExt cx="2087870" cy="1388357"/>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338227" y="3336909"/>
              <a:ext cx="2087870" cy="307724"/>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案例背景</a:t>
              </a:r>
            </a:p>
          </p:txBody>
        </p:sp>
      </p:grpSp>
      <p:grpSp>
        <p:nvGrpSpPr>
          <p:cNvPr id="3" name="组合 2"/>
          <p:cNvGrpSpPr/>
          <p:nvPr/>
        </p:nvGrpSpPr>
        <p:grpSpPr>
          <a:xfrm>
            <a:off x="3870217" y="2257016"/>
            <a:ext cx="1237752" cy="1421411"/>
            <a:chOff x="2213705" y="2256276"/>
            <a:chExt cx="1237538" cy="1421165"/>
          </a:xfrm>
        </p:grpSpPr>
        <p:sp>
          <p:nvSpPr>
            <p:cNvPr id="41" name="TextBox 36"/>
            <p:cNvSpPr txBox="1"/>
            <p:nvPr/>
          </p:nvSpPr>
          <p:spPr>
            <a:xfrm>
              <a:off x="2213705"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2425499" y="3369717"/>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数据概况</a:t>
              </a:r>
            </a:p>
          </p:txBody>
        </p:sp>
      </p:grpSp>
      <p:grpSp>
        <p:nvGrpSpPr>
          <p:cNvPr id="59" name="组合 58"/>
          <p:cNvGrpSpPr/>
          <p:nvPr/>
        </p:nvGrpSpPr>
        <p:grpSpPr>
          <a:xfrm>
            <a:off x="6822545" y="2227284"/>
            <a:ext cx="1206633" cy="1421419"/>
            <a:chOff x="3968789" y="2256276"/>
            <a:chExt cx="1206424" cy="1421173"/>
          </a:xfrm>
        </p:grpSpPr>
        <p:sp>
          <p:nvSpPr>
            <p:cNvPr id="37"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20" name="TextBox 58"/>
            <p:cNvSpPr txBox="1"/>
            <p:nvPr/>
          </p:nvSpPr>
          <p:spPr bwMode="auto">
            <a:xfrm>
              <a:off x="4059129" y="3369725"/>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操作流程</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将</a:t>
            </a:r>
            <a:r>
              <a:rPr lang="en-US" altLang="zh-CN" sz="2000" dirty="0" err="1"/>
              <a:t>disbursement_method</a:t>
            </a:r>
            <a:r>
              <a:rPr lang="zh-CN" altLang="en-US" sz="2000" dirty="0"/>
              <a:t>支付方式列按照’</a:t>
            </a:r>
            <a:r>
              <a:rPr lang="en-US" altLang="zh-CN" sz="2000" dirty="0"/>
              <a:t>Cash’:0.0, ‘DirectPay’:1.0</a:t>
            </a:r>
            <a:r>
              <a:rPr lang="zh-CN" altLang="en-US" sz="2000" dirty="0"/>
              <a:t>的规则转换成整数。</a:t>
            </a:r>
          </a:p>
        </p:txBody>
      </p:sp>
      <p:graphicFrame>
        <p:nvGraphicFramePr>
          <p:cNvPr id="2" name="对象 1"/>
          <p:cNvGraphicFramePr>
            <a:graphicFrameLocks noChangeAspect="1"/>
          </p:cNvGraphicFramePr>
          <p:nvPr>
            <p:extLst>
              <p:ext uri="{D42A27DB-BD31-4B8C-83A1-F6EECF244321}">
                <p14:modId xmlns:p14="http://schemas.microsoft.com/office/powerpoint/2010/main" val="245442457"/>
              </p:ext>
            </p:extLst>
          </p:nvPr>
        </p:nvGraphicFramePr>
        <p:xfrm>
          <a:off x="2844602" y="1305594"/>
          <a:ext cx="5435798" cy="3601754"/>
        </p:xfrm>
        <a:graphic>
          <a:graphicData uri="http://schemas.openxmlformats.org/presentationml/2006/ole">
            <mc:AlternateContent xmlns:mc="http://schemas.openxmlformats.org/markup-compatibility/2006">
              <mc:Choice xmlns:v="urn:schemas-microsoft-com:vml" Requires="v">
                <p:oleObj r:id="rId3" imgW="7415640" imgH="4914000" progId="">
                  <p:embed/>
                </p:oleObj>
              </mc:Choice>
              <mc:Fallback>
                <p:oleObj r:id="rId3" imgW="7415640" imgH="4914000" progId="">
                  <p:embed/>
                  <p:pic>
                    <p:nvPicPr>
                      <p:cNvPr id="0" name=""/>
                      <p:cNvPicPr/>
                      <p:nvPr/>
                    </p:nvPicPr>
                    <p:blipFill>
                      <a:blip r:embed="rId4"/>
                      <a:stretch>
                        <a:fillRect/>
                      </a:stretch>
                    </p:blipFill>
                    <p:spPr>
                      <a:xfrm>
                        <a:off x="2844602" y="1305594"/>
                        <a:ext cx="5435798" cy="3601754"/>
                      </a:xfrm>
                      <a:prstGeom prst="rect">
                        <a:avLst/>
                      </a:prstGeom>
                    </p:spPr>
                  </p:pic>
                </p:oleObj>
              </mc:Fallback>
            </mc:AlternateContent>
          </a:graphicData>
        </a:graphic>
      </p:graphicFrame>
    </p:spTree>
    <p:extLst>
      <p:ext uri="{BB962C8B-B14F-4D97-AF65-F5344CB8AC3E}">
        <p14:creationId xmlns:p14="http://schemas.microsoft.com/office/powerpoint/2010/main" val="21602913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4003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丢弃某些无作用的列，即调用</a:t>
            </a:r>
            <a:r>
              <a:rPr lang="en-US" altLang="zh-CN" sz="2000" dirty="0"/>
              <a:t>drop()</a:t>
            </a:r>
            <a:r>
              <a:rPr lang="zh-CN" altLang="en-US" sz="2000" dirty="0"/>
              <a:t>函数舍弃杂项</a:t>
            </a:r>
            <a:r>
              <a:rPr lang="en-US" altLang="zh-CN" sz="2000" dirty="0" err="1"/>
              <a:t>desc</a:t>
            </a:r>
            <a:r>
              <a:rPr lang="zh-CN" altLang="en-US" sz="2000" dirty="0"/>
              <a:t>列和签发日期</a:t>
            </a:r>
            <a:r>
              <a:rPr lang="en-US" altLang="zh-CN" sz="2000" dirty="0" err="1"/>
              <a:t>issue_d</a:t>
            </a:r>
            <a:r>
              <a:rPr lang="zh-CN" altLang="en-US" sz="2000" dirty="0"/>
              <a:t>列。</a:t>
            </a:r>
          </a:p>
          <a:p>
            <a:pPr marL="342900" lvl="0" indent="-342900">
              <a:spcBef>
                <a:spcPts val="600"/>
              </a:spcBef>
              <a:buSzPct val="75000"/>
              <a:buFont typeface="Wingdings" panose="05000000000000000000" pitchFamily="2" charset="2"/>
              <a:buChar char="l"/>
            </a:pPr>
            <a:r>
              <a:rPr lang="zh-CN" altLang="en-US" sz="2000" dirty="0"/>
              <a:t>至此，数据清洗和整理工作到此结束，将原来的</a:t>
            </a:r>
            <a:r>
              <a:rPr lang="en-US" altLang="zh-CN" sz="2000" dirty="0"/>
              <a:t>1646801</a:t>
            </a:r>
            <a:r>
              <a:rPr lang="zh-CN" altLang="en-US" sz="2000" dirty="0"/>
              <a:t>行、</a:t>
            </a:r>
            <a:r>
              <a:rPr lang="en-US" altLang="zh-CN" sz="2000" dirty="0"/>
              <a:t>150</a:t>
            </a:r>
            <a:r>
              <a:rPr lang="zh-CN" altLang="en-US" sz="2000" dirty="0"/>
              <a:t>列的数据，转化为了一个</a:t>
            </a:r>
            <a:r>
              <a:rPr lang="en-US" altLang="zh-CN" sz="2000" dirty="0"/>
              <a:t>814986</a:t>
            </a:r>
            <a:r>
              <a:rPr lang="zh-CN" altLang="en-US" sz="2000" dirty="0"/>
              <a:t>行、</a:t>
            </a:r>
            <a:r>
              <a:rPr lang="en-US" altLang="zh-CN" sz="2000" dirty="0"/>
              <a:t>88</a:t>
            </a:r>
            <a:r>
              <a:rPr lang="zh-CN" altLang="en-US" sz="2000" dirty="0"/>
              <a:t>列的数据集。</a:t>
            </a:r>
          </a:p>
        </p:txBody>
      </p:sp>
      <p:graphicFrame>
        <p:nvGraphicFramePr>
          <p:cNvPr id="2" name="对象 1"/>
          <p:cNvGraphicFramePr>
            <a:graphicFrameLocks noChangeAspect="1"/>
          </p:cNvGraphicFramePr>
          <p:nvPr>
            <p:extLst>
              <p:ext uri="{D42A27DB-BD31-4B8C-83A1-F6EECF244321}">
                <p14:modId xmlns:p14="http://schemas.microsoft.com/office/powerpoint/2010/main" val="2681767751"/>
              </p:ext>
            </p:extLst>
          </p:nvPr>
        </p:nvGraphicFramePr>
        <p:xfrm>
          <a:off x="689568" y="2560320"/>
          <a:ext cx="6932612" cy="1612900"/>
        </p:xfrm>
        <a:graphic>
          <a:graphicData uri="http://schemas.openxmlformats.org/presentationml/2006/ole">
            <mc:AlternateContent xmlns:mc="http://schemas.openxmlformats.org/markup-compatibility/2006">
              <mc:Choice xmlns:v="urn:schemas-microsoft-com:vml" Requires="v">
                <p:oleObj r:id="rId3" imgW="6933240" imgH="1612440" progId="">
                  <p:embed/>
                </p:oleObj>
              </mc:Choice>
              <mc:Fallback>
                <p:oleObj r:id="rId3" imgW="6933240" imgH="1612440" progId="">
                  <p:embed/>
                  <p:pic>
                    <p:nvPicPr>
                      <p:cNvPr id="0" name=""/>
                      <p:cNvPicPr/>
                      <p:nvPr/>
                    </p:nvPicPr>
                    <p:blipFill>
                      <a:blip r:embed="rId4"/>
                      <a:stretch>
                        <a:fillRect/>
                      </a:stretch>
                    </p:blipFill>
                    <p:spPr>
                      <a:xfrm>
                        <a:off x="689568" y="2560320"/>
                        <a:ext cx="6932612" cy="1612900"/>
                      </a:xfrm>
                      <a:prstGeom prst="rect">
                        <a:avLst/>
                      </a:prstGeom>
                    </p:spPr>
                  </p:pic>
                </p:oleObj>
              </mc:Fallback>
            </mc:AlternateContent>
          </a:graphicData>
        </a:graphic>
      </p:graphicFrame>
    </p:spTree>
    <p:extLst>
      <p:ext uri="{BB962C8B-B14F-4D97-AF65-F5344CB8AC3E}">
        <p14:creationId xmlns:p14="http://schemas.microsoft.com/office/powerpoint/2010/main" val="39914142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846386"/>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二、模型训练</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接下来分拆训练集与测试集，并训练和测试模型的有效性。</a:t>
            </a:r>
          </a:p>
        </p:txBody>
      </p:sp>
      <p:graphicFrame>
        <p:nvGraphicFramePr>
          <p:cNvPr id="2" name="对象 1"/>
          <p:cNvGraphicFramePr>
            <a:graphicFrameLocks noChangeAspect="1"/>
          </p:cNvGraphicFramePr>
          <p:nvPr>
            <p:extLst>
              <p:ext uri="{D42A27DB-BD31-4B8C-83A1-F6EECF244321}">
                <p14:modId xmlns:p14="http://schemas.microsoft.com/office/powerpoint/2010/main" val="3906357237"/>
              </p:ext>
            </p:extLst>
          </p:nvPr>
        </p:nvGraphicFramePr>
        <p:xfrm>
          <a:off x="172895" y="1780536"/>
          <a:ext cx="4867308" cy="3231718"/>
        </p:xfrm>
        <a:graphic>
          <a:graphicData uri="http://schemas.openxmlformats.org/presentationml/2006/ole">
            <mc:AlternateContent xmlns:mc="http://schemas.openxmlformats.org/markup-compatibility/2006">
              <mc:Choice xmlns:v="urn:schemas-microsoft-com:vml" Requires="v">
                <p:oleObj r:id="rId3" imgW="7441200" imgH="4939560" progId="">
                  <p:embed/>
                </p:oleObj>
              </mc:Choice>
              <mc:Fallback>
                <p:oleObj r:id="rId3" imgW="7441200" imgH="4939560" progId="">
                  <p:embed/>
                  <p:pic>
                    <p:nvPicPr>
                      <p:cNvPr id="0" name=""/>
                      <p:cNvPicPr/>
                      <p:nvPr/>
                    </p:nvPicPr>
                    <p:blipFill>
                      <a:blip r:embed="rId4"/>
                      <a:stretch>
                        <a:fillRect/>
                      </a:stretch>
                    </p:blipFill>
                    <p:spPr>
                      <a:xfrm>
                        <a:off x="172895" y="1780536"/>
                        <a:ext cx="4867308" cy="3231718"/>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71166206"/>
              </p:ext>
            </p:extLst>
          </p:nvPr>
        </p:nvGraphicFramePr>
        <p:xfrm>
          <a:off x="5185054" y="1812948"/>
          <a:ext cx="3204163" cy="3222508"/>
        </p:xfrm>
        <a:graphic>
          <a:graphicData uri="http://schemas.openxmlformats.org/presentationml/2006/ole">
            <mc:AlternateContent xmlns:mc="http://schemas.openxmlformats.org/markup-compatibility/2006">
              <mc:Choice xmlns:v="urn:schemas-microsoft-com:vml" Requires="v">
                <p:oleObj r:id="rId5" imgW="6628320" imgH="6640920" progId="">
                  <p:embed/>
                </p:oleObj>
              </mc:Choice>
              <mc:Fallback>
                <p:oleObj r:id="rId5" imgW="6628320" imgH="6640920" progId="">
                  <p:embed/>
                  <p:pic>
                    <p:nvPicPr>
                      <p:cNvPr id="0" name=""/>
                      <p:cNvPicPr/>
                      <p:nvPr/>
                    </p:nvPicPr>
                    <p:blipFill>
                      <a:blip r:embed="rId6"/>
                      <a:stretch>
                        <a:fillRect/>
                      </a:stretch>
                    </p:blipFill>
                    <p:spPr>
                      <a:xfrm>
                        <a:off x="5185054" y="1812948"/>
                        <a:ext cx="3204163" cy="3222508"/>
                      </a:xfrm>
                      <a:prstGeom prst="rect">
                        <a:avLst/>
                      </a:prstGeom>
                    </p:spPr>
                  </p:pic>
                </p:oleObj>
              </mc:Fallback>
            </mc:AlternateContent>
          </a:graphicData>
        </a:graphic>
      </p:graphicFrame>
    </p:spTree>
    <p:extLst>
      <p:ext uri="{BB962C8B-B14F-4D97-AF65-F5344CB8AC3E}">
        <p14:creationId xmlns:p14="http://schemas.microsoft.com/office/powerpoint/2010/main" val="14395350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32343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按照</a:t>
            </a:r>
            <a:r>
              <a:rPr lang="en-US" altLang="zh-CN" sz="2000" dirty="0"/>
              <a:t>10%</a:t>
            </a:r>
            <a:r>
              <a:rPr lang="zh-CN" altLang="en-US" sz="2000" dirty="0"/>
              <a:t>的比例，在数据集中抽取测试集，剩下的作为训练集。从上述代码可以看到，经过数据清洗和整理以后，数据集由</a:t>
            </a:r>
            <a:r>
              <a:rPr lang="en-US" altLang="zh-CN" sz="2000" dirty="0"/>
              <a:t>(1646800, 150)</a:t>
            </a:r>
            <a:r>
              <a:rPr lang="zh-CN" altLang="en-US" sz="2000" dirty="0"/>
              <a:t>转化成了</a:t>
            </a:r>
            <a:r>
              <a:rPr lang="en-US" altLang="zh-CN" sz="2000" dirty="0"/>
              <a:t>(814986,87)</a:t>
            </a:r>
            <a:r>
              <a:rPr lang="zh-CN" altLang="en-US" sz="2000" dirty="0"/>
              <a:t>，比</a:t>
            </a:r>
            <a:r>
              <a:rPr lang="en-US" altLang="zh-CN" sz="2000" dirty="0"/>
              <a:t>88</a:t>
            </a:r>
            <a:r>
              <a:rPr lang="zh-CN" altLang="en-US" sz="2000" dirty="0"/>
              <a:t>减少的那</a:t>
            </a:r>
            <a:r>
              <a:rPr lang="en-US" altLang="zh-CN" sz="2000" dirty="0"/>
              <a:t>1</a:t>
            </a:r>
            <a:r>
              <a:rPr lang="zh-CN" altLang="en-US" sz="2000" dirty="0"/>
              <a:t>列是分类标签</a:t>
            </a:r>
            <a:r>
              <a:rPr lang="en-US" altLang="zh-CN" sz="2000" dirty="0" err="1"/>
              <a:t>loan_status</a:t>
            </a:r>
            <a:r>
              <a:rPr lang="zh-CN" altLang="en-US" sz="2000" dirty="0"/>
              <a:t>。另外，定义了</a:t>
            </a:r>
            <a:r>
              <a:rPr lang="en-US" altLang="zh-CN" sz="2000" dirty="0" err="1"/>
              <a:t>my_eval</a:t>
            </a:r>
            <a:r>
              <a:rPr lang="en-US" altLang="zh-CN" sz="2000" dirty="0"/>
              <a:t>()</a:t>
            </a:r>
            <a:r>
              <a:rPr lang="zh-CN" altLang="en-US" sz="2000" dirty="0"/>
              <a:t>函数用于模型预测结果评价。</a:t>
            </a:r>
          </a:p>
        </p:txBody>
      </p:sp>
      <p:graphicFrame>
        <p:nvGraphicFramePr>
          <p:cNvPr id="2" name="对象 1"/>
          <p:cNvGraphicFramePr>
            <a:graphicFrameLocks noChangeAspect="1"/>
          </p:cNvGraphicFramePr>
          <p:nvPr>
            <p:extLst>
              <p:ext uri="{D42A27DB-BD31-4B8C-83A1-F6EECF244321}">
                <p14:modId xmlns:p14="http://schemas.microsoft.com/office/powerpoint/2010/main" val="2472115154"/>
              </p:ext>
            </p:extLst>
          </p:nvPr>
        </p:nvGraphicFramePr>
        <p:xfrm>
          <a:off x="735130" y="2354667"/>
          <a:ext cx="2757544" cy="2427957"/>
        </p:xfrm>
        <a:graphic>
          <a:graphicData uri="http://schemas.openxmlformats.org/presentationml/2006/ole">
            <mc:AlternateContent xmlns:mc="http://schemas.openxmlformats.org/markup-compatibility/2006">
              <mc:Choice xmlns:v="urn:schemas-microsoft-com:vml" Requires="v">
                <p:oleObj r:id="rId3" imgW="3187080" imgH="2806200" progId="">
                  <p:embed/>
                </p:oleObj>
              </mc:Choice>
              <mc:Fallback>
                <p:oleObj r:id="rId3" imgW="3187080" imgH="2806200" progId="">
                  <p:embed/>
                  <p:pic>
                    <p:nvPicPr>
                      <p:cNvPr id="0" name=""/>
                      <p:cNvPicPr/>
                      <p:nvPr/>
                    </p:nvPicPr>
                    <p:blipFill>
                      <a:blip r:embed="rId4"/>
                      <a:stretch>
                        <a:fillRect/>
                      </a:stretch>
                    </p:blipFill>
                    <p:spPr>
                      <a:xfrm>
                        <a:off x="735130" y="2354667"/>
                        <a:ext cx="2757544" cy="2427957"/>
                      </a:xfrm>
                      <a:prstGeom prst="rect">
                        <a:avLst/>
                      </a:prstGeom>
                    </p:spPr>
                  </p:pic>
                </p:oleObj>
              </mc:Fallback>
            </mc:AlternateContent>
          </a:graphicData>
        </a:graphic>
      </p:graphicFrame>
    </p:spTree>
    <p:extLst>
      <p:ext uri="{BB962C8B-B14F-4D97-AF65-F5344CB8AC3E}">
        <p14:creationId xmlns:p14="http://schemas.microsoft.com/office/powerpoint/2010/main" val="5622859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400383"/>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接下来进行数据挖掘模型训练。需要强调的是：由于受到随机抽样和算法的数学特性等因素的影响，每次运行输出的结果可能会有一些微小的差异。</a:t>
            </a:r>
            <a:endParaRPr lang="en-US" altLang="zh-CN" sz="2000" dirty="0"/>
          </a:p>
          <a:p>
            <a:pPr lvl="0">
              <a:spcBef>
                <a:spcPts val="600"/>
              </a:spcBef>
              <a:buSzPct val="75000"/>
            </a:pPr>
            <a:r>
              <a:rPr lang="en-US" altLang="zh-CN" b="1" dirty="0"/>
              <a:t>1.  </a:t>
            </a:r>
            <a:r>
              <a:rPr lang="zh-CN" altLang="zh-CN" b="1" dirty="0"/>
              <a:t>逻辑回归模型</a:t>
            </a:r>
            <a:endParaRPr lang="zh-CN" altLang="en-US" sz="2000" b="1" dirty="0"/>
          </a:p>
        </p:txBody>
      </p:sp>
      <p:graphicFrame>
        <p:nvGraphicFramePr>
          <p:cNvPr id="2" name="对象 1"/>
          <p:cNvGraphicFramePr>
            <a:graphicFrameLocks noChangeAspect="1"/>
          </p:cNvGraphicFramePr>
          <p:nvPr>
            <p:extLst>
              <p:ext uri="{D42A27DB-BD31-4B8C-83A1-F6EECF244321}">
                <p14:modId xmlns:p14="http://schemas.microsoft.com/office/powerpoint/2010/main" val="2083166808"/>
              </p:ext>
            </p:extLst>
          </p:nvPr>
        </p:nvGraphicFramePr>
        <p:xfrm>
          <a:off x="2559920" y="1704543"/>
          <a:ext cx="3387064" cy="2833479"/>
        </p:xfrm>
        <a:graphic>
          <a:graphicData uri="http://schemas.openxmlformats.org/presentationml/2006/ole">
            <mc:AlternateContent xmlns:mc="http://schemas.openxmlformats.org/markup-compatibility/2006">
              <mc:Choice xmlns:v="urn:schemas-microsoft-com:vml" Requires="v">
                <p:oleObj r:id="rId3" imgW="5904720" imgH="4939560" progId="">
                  <p:embed/>
                </p:oleObj>
              </mc:Choice>
              <mc:Fallback>
                <p:oleObj r:id="rId3" imgW="5904720" imgH="4939560" progId="">
                  <p:embed/>
                  <p:pic>
                    <p:nvPicPr>
                      <p:cNvPr id="0" name=""/>
                      <p:cNvPicPr/>
                      <p:nvPr/>
                    </p:nvPicPr>
                    <p:blipFill>
                      <a:blip r:embed="rId4"/>
                      <a:stretch>
                        <a:fillRect/>
                      </a:stretch>
                    </p:blipFill>
                    <p:spPr>
                      <a:xfrm>
                        <a:off x="2559920" y="1704543"/>
                        <a:ext cx="3387064" cy="2833479"/>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716700538"/>
              </p:ext>
            </p:extLst>
          </p:nvPr>
        </p:nvGraphicFramePr>
        <p:xfrm>
          <a:off x="6097787" y="2537647"/>
          <a:ext cx="2803674" cy="2171138"/>
        </p:xfrm>
        <a:graphic>
          <a:graphicData uri="http://schemas.openxmlformats.org/presentationml/2006/ole">
            <mc:AlternateContent xmlns:mc="http://schemas.openxmlformats.org/markup-compatibility/2006">
              <mc:Choice xmlns:v="urn:schemas-microsoft-com:vml" Requires="v">
                <p:oleObj r:id="rId5" imgW="4164840" imgH="3225240" progId="">
                  <p:embed/>
                </p:oleObj>
              </mc:Choice>
              <mc:Fallback>
                <p:oleObj r:id="rId5" imgW="4164840" imgH="3225240" progId="">
                  <p:embed/>
                  <p:pic>
                    <p:nvPicPr>
                      <p:cNvPr id="0" name=""/>
                      <p:cNvPicPr/>
                      <p:nvPr/>
                    </p:nvPicPr>
                    <p:blipFill>
                      <a:blip r:embed="rId6"/>
                      <a:stretch>
                        <a:fillRect/>
                      </a:stretch>
                    </p:blipFill>
                    <p:spPr>
                      <a:xfrm>
                        <a:off x="6097787" y="2537647"/>
                        <a:ext cx="2803674" cy="2171138"/>
                      </a:xfrm>
                      <a:prstGeom prst="rect">
                        <a:avLst/>
                      </a:prstGeom>
                    </p:spPr>
                  </p:pic>
                </p:oleObj>
              </mc:Fallback>
            </mc:AlternateContent>
          </a:graphicData>
        </a:graphic>
      </p:graphicFrame>
      <p:sp>
        <p:nvSpPr>
          <p:cNvPr id="10" name="矩形 9"/>
          <p:cNvSpPr/>
          <p:nvPr/>
        </p:nvSpPr>
        <p:spPr>
          <a:xfrm>
            <a:off x="355275" y="2361946"/>
            <a:ext cx="1872208" cy="2462213"/>
          </a:xfrm>
          <a:prstGeom prst="rect">
            <a:avLst/>
          </a:prstGeom>
          <a:solidFill>
            <a:schemeClr val="accent2"/>
          </a:solidFill>
        </p:spPr>
        <p:txBody>
          <a:bodyPr wrap="square">
            <a:spAutoFit/>
          </a:bodyPr>
          <a:lstStyle/>
          <a:p>
            <a:r>
              <a:rPr lang="zh-CN" altLang="en-US" sz="1400" dirty="0"/>
              <a:t>逻辑回归的结果来看，在</a:t>
            </a:r>
            <a:r>
              <a:rPr lang="en-US" altLang="zh-CN" sz="1400" dirty="0"/>
              <a:t>81499</a:t>
            </a:r>
            <a:r>
              <a:rPr lang="zh-CN" altLang="en-US" sz="1400" dirty="0"/>
              <a:t>个测试样本中，有</a:t>
            </a:r>
            <a:r>
              <a:rPr lang="en-US" altLang="zh-CN" sz="1400" dirty="0"/>
              <a:t>61487</a:t>
            </a:r>
            <a:r>
              <a:rPr lang="zh-CN" altLang="en-US" sz="1400" dirty="0"/>
              <a:t>个正常交易样本被识别，</a:t>
            </a:r>
            <a:r>
              <a:rPr lang="en-US" altLang="zh-CN" sz="1400" dirty="0"/>
              <a:t>12608</a:t>
            </a:r>
            <a:r>
              <a:rPr lang="zh-CN" altLang="en-US" sz="1400" dirty="0"/>
              <a:t>个虚假交易样本被识别。但是，也有</a:t>
            </a:r>
            <a:r>
              <a:rPr lang="en-US" altLang="zh-CN" sz="1400" dirty="0"/>
              <a:t>3120</a:t>
            </a:r>
            <a:r>
              <a:rPr lang="zh-CN" altLang="en-US" sz="1400" dirty="0"/>
              <a:t>个正常样本被错误地标识成虚假交易和</a:t>
            </a:r>
            <a:r>
              <a:rPr lang="en-US" altLang="zh-CN" sz="1400" dirty="0"/>
              <a:t>4284</a:t>
            </a:r>
            <a:r>
              <a:rPr lang="zh-CN" altLang="en-US" sz="1400" dirty="0"/>
              <a:t>个虚假交易样本被错误地标识成正常。</a:t>
            </a:r>
          </a:p>
        </p:txBody>
      </p:sp>
    </p:spTree>
    <p:extLst>
      <p:ext uri="{BB962C8B-B14F-4D97-AF65-F5344CB8AC3E}">
        <p14:creationId xmlns:p14="http://schemas.microsoft.com/office/powerpoint/2010/main" val="39450944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84830"/>
          </a:xfrm>
          <a:prstGeom prst="rect">
            <a:avLst/>
          </a:prstGeom>
          <a:noFill/>
        </p:spPr>
        <p:txBody>
          <a:bodyPr wrap="square" rtlCol="0" anchor="t">
            <a:spAutoFit/>
          </a:bodyPr>
          <a:lstStyle/>
          <a:p>
            <a:pPr lvl="0">
              <a:spcBef>
                <a:spcPts val="600"/>
              </a:spcBef>
              <a:buSzPct val="75000"/>
            </a:pPr>
            <a:r>
              <a:rPr lang="en-US" altLang="zh-CN" sz="2000" b="1" dirty="0"/>
              <a:t>2.  </a:t>
            </a:r>
            <a:r>
              <a:rPr lang="zh-CN" altLang="en-US" sz="2000" b="1" dirty="0"/>
              <a:t>随机森林模型</a:t>
            </a:r>
            <a:endParaRPr lang="en-US" altLang="zh-CN" sz="2000" b="1" dirty="0"/>
          </a:p>
          <a:p>
            <a:pPr marL="342900" lvl="0" indent="-342900">
              <a:spcBef>
                <a:spcPts val="600"/>
              </a:spcBef>
              <a:buSzPct val="75000"/>
              <a:buFont typeface="Wingdings" panose="05000000000000000000" pitchFamily="2" charset="2"/>
              <a:buChar char="l"/>
            </a:pP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1075306554"/>
              </p:ext>
            </p:extLst>
          </p:nvPr>
        </p:nvGraphicFramePr>
        <p:xfrm>
          <a:off x="306100" y="1420416"/>
          <a:ext cx="3496324" cy="3158880"/>
        </p:xfrm>
        <a:graphic>
          <a:graphicData uri="http://schemas.openxmlformats.org/presentationml/2006/ole">
            <mc:AlternateContent xmlns:mc="http://schemas.openxmlformats.org/markup-compatibility/2006">
              <mc:Choice xmlns:v="urn:schemas-microsoft-com:vml" Requires="v">
                <p:oleObj r:id="rId3" imgW="5510880" imgH="4977720" progId="">
                  <p:embed/>
                </p:oleObj>
              </mc:Choice>
              <mc:Fallback>
                <p:oleObj r:id="rId3" imgW="5510880" imgH="4977720" progId="">
                  <p:embed/>
                  <p:pic>
                    <p:nvPicPr>
                      <p:cNvPr id="0" name=""/>
                      <p:cNvPicPr/>
                      <p:nvPr/>
                    </p:nvPicPr>
                    <p:blipFill>
                      <a:blip r:embed="rId4"/>
                      <a:stretch>
                        <a:fillRect/>
                      </a:stretch>
                    </p:blipFill>
                    <p:spPr>
                      <a:xfrm>
                        <a:off x="306100" y="1420416"/>
                        <a:ext cx="3496324" cy="315888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65669188"/>
              </p:ext>
            </p:extLst>
          </p:nvPr>
        </p:nvGraphicFramePr>
        <p:xfrm>
          <a:off x="4601847" y="469799"/>
          <a:ext cx="3275980" cy="2586300"/>
        </p:xfrm>
        <a:graphic>
          <a:graphicData uri="http://schemas.openxmlformats.org/presentationml/2006/ole">
            <mc:AlternateContent xmlns:mc="http://schemas.openxmlformats.org/markup-compatibility/2006">
              <mc:Choice xmlns:v="urn:schemas-microsoft-com:vml" Requires="v">
                <p:oleObj r:id="rId5" imgW="4101480" imgH="3237840" progId="">
                  <p:embed/>
                </p:oleObj>
              </mc:Choice>
              <mc:Fallback>
                <p:oleObj r:id="rId5" imgW="4101480" imgH="3237840" progId="">
                  <p:embed/>
                  <p:pic>
                    <p:nvPicPr>
                      <p:cNvPr id="0" name=""/>
                      <p:cNvPicPr/>
                      <p:nvPr/>
                    </p:nvPicPr>
                    <p:blipFill>
                      <a:blip r:embed="rId6"/>
                      <a:stretch>
                        <a:fillRect/>
                      </a:stretch>
                    </p:blipFill>
                    <p:spPr>
                      <a:xfrm>
                        <a:off x="4601847" y="469799"/>
                        <a:ext cx="3275980" cy="2586300"/>
                      </a:xfrm>
                      <a:prstGeom prst="rect">
                        <a:avLst/>
                      </a:prstGeom>
                    </p:spPr>
                  </p:pic>
                </p:oleObj>
              </mc:Fallback>
            </mc:AlternateContent>
          </a:graphicData>
        </a:graphic>
      </p:graphicFrame>
      <p:sp>
        <p:nvSpPr>
          <p:cNvPr id="10" name="矩形 9"/>
          <p:cNvSpPr/>
          <p:nvPr/>
        </p:nvSpPr>
        <p:spPr>
          <a:xfrm>
            <a:off x="4651224" y="3492493"/>
            <a:ext cx="3753728" cy="1169551"/>
          </a:xfrm>
          <a:prstGeom prst="rect">
            <a:avLst/>
          </a:prstGeom>
          <a:solidFill>
            <a:schemeClr val="accent2"/>
          </a:solidFill>
        </p:spPr>
        <p:txBody>
          <a:bodyPr wrap="square">
            <a:spAutoFit/>
          </a:bodyPr>
          <a:lstStyle/>
          <a:p>
            <a:r>
              <a:rPr lang="zh-CN" altLang="en-US" sz="1400" dirty="0"/>
              <a:t>随机森林的结果来看，在</a:t>
            </a:r>
            <a:r>
              <a:rPr lang="en-US" altLang="zh-CN" sz="1400" dirty="0"/>
              <a:t>81499</a:t>
            </a:r>
            <a:r>
              <a:rPr lang="zh-CN" altLang="en-US" sz="1400" dirty="0"/>
              <a:t>个测试样本中，有</a:t>
            </a:r>
            <a:r>
              <a:rPr lang="en-US" altLang="zh-CN" sz="1400" dirty="0"/>
              <a:t>61477</a:t>
            </a:r>
            <a:r>
              <a:rPr lang="zh-CN" altLang="en-US" sz="1400" dirty="0"/>
              <a:t>个正常交易样本被识别，</a:t>
            </a:r>
            <a:r>
              <a:rPr lang="en-US" altLang="zh-CN" sz="1400" dirty="0"/>
              <a:t>12428</a:t>
            </a:r>
            <a:r>
              <a:rPr lang="zh-CN" altLang="en-US" sz="1400" dirty="0"/>
              <a:t>个虚假交易样本被识别。但是，也有</a:t>
            </a:r>
            <a:r>
              <a:rPr lang="en-US" altLang="zh-CN" sz="1400" dirty="0"/>
              <a:t>3130</a:t>
            </a:r>
            <a:r>
              <a:rPr lang="zh-CN" altLang="en-US" sz="1400" dirty="0"/>
              <a:t>个正常样本被错误地标识成虚假交易和</a:t>
            </a:r>
            <a:r>
              <a:rPr lang="en-US" altLang="zh-CN" sz="1400" dirty="0"/>
              <a:t>4464</a:t>
            </a:r>
            <a:r>
              <a:rPr lang="zh-CN" altLang="en-US" sz="1400" dirty="0"/>
              <a:t>个虚假交易样本被错误地标识成正常。</a:t>
            </a:r>
          </a:p>
        </p:txBody>
      </p:sp>
    </p:spTree>
    <p:extLst>
      <p:ext uri="{BB962C8B-B14F-4D97-AF65-F5344CB8AC3E}">
        <p14:creationId xmlns:p14="http://schemas.microsoft.com/office/powerpoint/2010/main" val="29222965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84830"/>
          </a:xfrm>
          <a:prstGeom prst="rect">
            <a:avLst/>
          </a:prstGeom>
          <a:noFill/>
        </p:spPr>
        <p:txBody>
          <a:bodyPr wrap="square" rtlCol="0" anchor="t">
            <a:spAutoFit/>
          </a:bodyPr>
          <a:lstStyle/>
          <a:p>
            <a:pPr lvl="0">
              <a:spcBef>
                <a:spcPts val="600"/>
              </a:spcBef>
              <a:buSzPct val="75000"/>
            </a:pPr>
            <a:r>
              <a:rPr lang="en-US" altLang="zh-CN" sz="2000" b="1" dirty="0"/>
              <a:t>3. </a:t>
            </a:r>
            <a:r>
              <a:rPr lang="en-US" altLang="zh-CN" sz="2000" b="1" dirty="0" err="1"/>
              <a:t>SGDClassifier</a:t>
            </a:r>
            <a:r>
              <a:rPr lang="zh-CN" altLang="en-US" sz="2000" b="1" dirty="0"/>
              <a:t>模型</a:t>
            </a:r>
            <a:endParaRPr lang="en-US" altLang="zh-CN" sz="2000" b="1" dirty="0"/>
          </a:p>
          <a:p>
            <a:pPr marL="342900" lvl="0" indent="-342900">
              <a:spcBef>
                <a:spcPts val="600"/>
              </a:spcBef>
              <a:buSzPct val="75000"/>
              <a:buFont typeface="Wingdings" panose="05000000000000000000" pitchFamily="2" charset="2"/>
              <a:buChar char="l"/>
            </a:pP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28567976"/>
              </p:ext>
            </p:extLst>
          </p:nvPr>
        </p:nvGraphicFramePr>
        <p:xfrm>
          <a:off x="324322" y="1236767"/>
          <a:ext cx="4073918" cy="3848929"/>
        </p:xfrm>
        <a:graphic>
          <a:graphicData uri="http://schemas.openxmlformats.org/presentationml/2006/ole">
            <mc:AlternateContent xmlns:mc="http://schemas.openxmlformats.org/markup-compatibility/2006">
              <mc:Choice xmlns:v="urn:schemas-microsoft-com:vml" Requires="v">
                <p:oleObj r:id="rId3" imgW="6412680" imgH="6044400" progId="">
                  <p:embed/>
                </p:oleObj>
              </mc:Choice>
              <mc:Fallback>
                <p:oleObj r:id="rId3" imgW="6412680" imgH="6044400" progId="">
                  <p:embed/>
                  <p:pic>
                    <p:nvPicPr>
                      <p:cNvPr id="0" name=""/>
                      <p:cNvPicPr/>
                      <p:nvPr/>
                    </p:nvPicPr>
                    <p:blipFill>
                      <a:blip r:embed="rId4"/>
                      <a:stretch>
                        <a:fillRect/>
                      </a:stretch>
                    </p:blipFill>
                    <p:spPr>
                      <a:xfrm>
                        <a:off x="324322" y="1236767"/>
                        <a:ext cx="4073918" cy="3848929"/>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847275327"/>
              </p:ext>
            </p:extLst>
          </p:nvPr>
        </p:nvGraphicFramePr>
        <p:xfrm>
          <a:off x="4500786" y="1779251"/>
          <a:ext cx="4474220" cy="2763959"/>
        </p:xfrm>
        <a:graphic>
          <a:graphicData uri="http://schemas.openxmlformats.org/presentationml/2006/ole">
            <mc:AlternateContent xmlns:mc="http://schemas.openxmlformats.org/markup-compatibility/2006">
              <mc:Choice xmlns:v="urn:schemas-microsoft-com:vml" Requires="v">
                <p:oleObj r:id="rId5" imgW="5777640" imgH="3567960" progId="">
                  <p:embed/>
                </p:oleObj>
              </mc:Choice>
              <mc:Fallback>
                <p:oleObj r:id="rId5" imgW="5777640" imgH="3567960" progId="">
                  <p:embed/>
                  <p:pic>
                    <p:nvPicPr>
                      <p:cNvPr id="0" name=""/>
                      <p:cNvPicPr/>
                      <p:nvPr/>
                    </p:nvPicPr>
                    <p:blipFill>
                      <a:blip r:embed="rId6"/>
                      <a:stretch>
                        <a:fillRect/>
                      </a:stretch>
                    </p:blipFill>
                    <p:spPr>
                      <a:xfrm>
                        <a:off x="4500786" y="1779251"/>
                        <a:ext cx="4474220" cy="2763959"/>
                      </a:xfrm>
                      <a:prstGeom prst="rect">
                        <a:avLst/>
                      </a:prstGeom>
                    </p:spPr>
                  </p:pic>
                </p:oleObj>
              </mc:Fallback>
            </mc:AlternateContent>
          </a:graphicData>
        </a:graphic>
      </p:graphicFrame>
    </p:spTree>
    <p:extLst>
      <p:ext uri="{BB962C8B-B14F-4D97-AF65-F5344CB8AC3E}">
        <p14:creationId xmlns:p14="http://schemas.microsoft.com/office/powerpoint/2010/main" val="40738385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继续</a:t>
            </a:r>
            <a:r>
              <a:rPr lang="en-US" altLang="zh-CN" sz="2000" dirty="0"/>
              <a:t>:</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1095635318"/>
              </p:ext>
            </p:extLst>
          </p:nvPr>
        </p:nvGraphicFramePr>
        <p:xfrm>
          <a:off x="468337" y="1252238"/>
          <a:ext cx="5372117" cy="2256409"/>
        </p:xfrm>
        <a:graphic>
          <a:graphicData uri="http://schemas.openxmlformats.org/presentationml/2006/ole">
            <mc:AlternateContent xmlns:mc="http://schemas.openxmlformats.org/markup-compatibility/2006">
              <mc:Choice xmlns:v="urn:schemas-microsoft-com:vml" Requires="v">
                <p:oleObj r:id="rId3" imgW="7136280" imgH="2996640" progId="">
                  <p:embed/>
                </p:oleObj>
              </mc:Choice>
              <mc:Fallback>
                <p:oleObj r:id="rId3" imgW="7136280" imgH="2996640" progId="">
                  <p:embed/>
                  <p:pic>
                    <p:nvPicPr>
                      <p:cNvPr id="0" name=""/>
                      <p:cNvPicPr/>
                      <p:nvPr/>
                    </p:nvPicPr>
                    <p:blipFill>
                      <a:blip r:embed="rId4"/>
                      <a:stretch>
                        <a:fillRect/>
                      </a:stretch>
                    </p:blipFill>
                    <p:spPr>
                      <a:xfrm>
                        <a:off x="468337" y="1252238"/>
                        <a:ext cx="5372117" cy="2256409"/>
                      </a:xfrm>
                      <a:prstGeom prst="rect">
                        <a:avLst/>
                      </a:prstGeom>
                    </p:spPr>
                  </p:pic>
                </p:oleObj>
              </mc:Fallback>
            </mc:AlternateContent>
          </a:graphicData>
        </a:graphic>
      </p:graphicFrame>
      <p:sp>
        <p:nvSpPr>
          <p:cNvPr id="9" name="矩形 8"/>
          <p:cNvSpPr/>
          <p:nvPr/>
        </p:nvSpPr>
        <p:spPr>
          <a:xfrm>
            <a:off x="3495626" y="2535861"/>
            <a:ext cx="5181624" cy="1384995"/>
          </a:xfrm>
          <a:prstGeom prst="rect">
            <a:avLst/>
          </a:prstGeom>
          <a:solidFill>
            <a:schemeClr val="accent2"/>
          </a:solidFill>
        </p:spPr>
        <p:txBody>
          <a:bodyPr wrap="square">
            <a:spAutoFit/>
          </a:bodyPr>
          <a:lstStyle/>
          <a:p>
            <a:r>
              <a:rPr lang="en-US" altLang="zh-CN" sz="1400" dirty="0" err="1"/>
              <a:t>SGDClassifier</a:t>
            </a:r>
            <a:r>
              <a:rPr lang="zh-CN" altLang="en-US" sz="1400" dirty="0"/>
              <a:t>是一系列采用了梯度下降来求解参数的算法的集合，例如</a:t>
            </a:r>
            <a:r>
              <a:rPr lang="en-US" altLang="zh-CN" sz="1400" dirty="0"/>
              <a:t>SVM</a:t>
            </a:r>
            <a:r>
              <a:rPr lang="zh-CN" altLang="en-US" sz="1400" dirty="0"/>
              <a:t>、 </a:t>
            </a:r>
            <a:r>
              <a:rPr lang="en-US" altLang="zh-CN" sz="1400" dirty="0"/>
              <a:t>logistic regression</a:t>
            </a:r>
            <a:r>
              <a:rPr lang="zh-CN" altLang="en-US" sz="1400" dirty="0"/>
              <a:t>等。从模型的</a:t>
            </a:r>
            <a:r>
              <a:rPr lang="en-US" altLang="zh-CN" sz="1400" dirty="0"/>
              <a:t>Confusion matrix</a:t>
            </a:r>
            <a:r>
              <a:rPr lang="zh-CN" altLang="en-US" sz="1400" dirty="0"/>
              <a:t>混淆矩阵的结果来看，测试数据中一共有</a:t>
            </a:r>
            <a:r>
              <a:rPr lang="en-US" altLang="zh-CN" sz="1400" dirty="0"/>
              <a:t>64607</a:t>
            </a:r>
            <a:r>
              <a:rPr lang="zh-CN" altLang="en-US" sz="1400" dirty="0"/>
              <a:t>个正常还款的客户，</a:t>
            </a:r>
            <a:r>
              <a:rPr lang="en-US" altLang="zh-CN" sz="1400" dirty="0" err="1"/>
              <a:t>SGDClassifier</a:t>
            </a:r>
            <a:r>
              <a:rPr lang="zh-CN" altLang="en-US" sz="1400" dirty="0"/>
              <a:t>模型正确判断了其中的</a:t>
            </a:r>
            <a:r>
              <a:rPr lang="en-US" altLang="zh-CN" sz="1400" dirty="0"/>
              <a:t>58124</a:t>
            </a:r>
            <a:r>
              <a:rPr lang="zh-CN" altLang="en-US" sz="1400" dirty="0"/>
              <a:t>个，错误判断了</a:t>
            </a:r>
            <a:r>
              <a:rPr lang="en-US" altLang="zh-CN" sz="1400" dirty="0"/>
              <a:t>6483</a:t>
            </a:r>
            <a:r>
              <a:rPr lang="zh-CN" altLang="en-US" sz="1400" dirty="0"/>
              <a:t>个。一共有</a:t>
            </a:r>
            <a:r>
              <a:rPr lang="en-US" altLang="zh-CN" sz="1400" dirty="0"/>
              <a:t>16892</a:t>
            </a:r>
            <a:r>
              <a:rPr lang="zh-CN" altLang="en-US" sz="1400" dirty="0"/>
              <a:t>个违约客户，模型找出了其中的</a:t>
            </a:r>
            <a:r>
              <a:rPr lang="en-US" altLang="zh-CN" sz="1400" dirty="0"/>
              <a:t>15231</a:t>
            </a:r>
            <a:r>
              <a:rPr lang="zh-CN" altLang="en-US" sz="1400" dirty="0"/>
              <a:t>个，漏掉了</a:t>
            </a:r>
            <a:r>
              <a:rPr lang="en-US" altLang="zh-CN" sz="1400" dirty="0"/>
              <a:t>1661</a:t>
            </a:r>
            <a:r>
              <a:rPr lang="zh-CN" altLang="en-US" sz="1400" dirty="0"/>
              <a:t>个。模型在这台机器上一共运行了</a:t>
            </a:r>
            <a:r>
              <a:rPr lang="en-US" altLang="zh-CN" sz="1400" dirty="0"/>
              <a:t>4’20’’</a:t>
            </a:r>
            <a:r>
              <a:rPr lang="zh-CN" altLang="en-US" sz="1400" dirty="0"/>
              <a:t>后得出了结果。</a:t>
            </a:r>
          </a:p>
        </p:txBody>
      </p:sp>
      <p:sp>
        <p:nvSpPr>
          <p:cNvPr id="10" name="矩形 9"/>
          <p:cNvSpPr/>
          <p:nvPr/>
        </p:nvSpPr>
        <p:spPr>
          <a:xfrm>
            <a:off x="1692474" y="4335111"/>
            <a:ext cx="5181624" cy="307777"/>
          </a:xfrm>
          <a:prstGeom prst="rect">
            <a:avLst/>
          </a:prstGeom>
          <a:solidFill>
            <a:schemeClr val="accent2"/>
          </a:solidFill>
        </p:spPr>
        <p:txBody>
          <a:bodyPr wrap="square">
            <a:spAutoFit/>
          </a:bodyPr>
          <a:lstStyle/>
          <a:p>
            <a:pPr algn="ctr"/>
            <a:r>
              <a:rPr lang="zh-CN" altLang="en-US" sz="1400" b="1" dirty="0">
                <a:solidFill>
                  <a:srgbClr val="FF0000"/>
                </a:solidFill>
              </a:rPr>
              <a:t>对比三个模型，</a:t>
            </a:r>
            <a:r>
              <a:rPr lang="en-US" altLang="zh-CN" sz="1400" b="1" dirty="0" err="1">
                <a:solidFill>
                  <a:srgbClr val="FF0000"/>
                </a:solidFill>
              </a:rPr>
              <a:t>SGDClassifier</a:t>
            </a:r>
            <a:r>
              <a:rPr lang="zh-CN" altLang="en-US" sz="1400" b="1" dirty="0">
                <a:solidFill>
                  <a:srgbClr val="FF0000"/>
                </a:solidFill>
              </a:rPr>
              <a:t>效果最好，但是耗时也最长。</a:t>
            </a:r>
          </a:p>
        </p:txBody>
      </p:sp>
    </p:spTree>
    <p:extLst>
      <p:ext uri="{BB962C8B-B14F-4D97-AF65-F5344CB8AC3E}">
        <p14:creationId xmlns:p14="http://schemas.microsoft.com/office/powerpoint/2010/main" val="35662639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846386"/>
          </a:xfrm>
          <a:prstGeom prst="rect">
            <a:avLst/>
          </a:prstGeom>
          <a:noFill/>
        </p:spPr>
        <p:txBody>
          <a:bodyPr wrap="square" rtlCol="0" anchor="t">
            <a:spAutoFit/>
          </a:bodyPr>
          <a:lstStyle/>
          <a:p>
            <a:pPr lvl="0">
              <a:spcBef>
                <a:spcPts val="600"/>
              </a:spcBef>
              <a:buSzPct val="75000"/>
            </a:pPr>
            <a:r>
              <a:rPr lang="zh-CN" altLang="en-US" sz="2400" b="1" dirty="0">
                <a:solidFill>
                  <a:srgbClr val="FF0000"/>
                </a:solidFill>
              </a:rPr>
              <a:t>三、 模型应用</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en-US" sz="2000" dirty="0"/>
              <a:t>模型训练好了以后，就可以使用模型进行预测了。</a:t>
            </a:r>
          </a:p>
        </p:txBody>
      </p:sp>
      <p:graphicFrame>
        <p:nvGraphicFramePr>
          <p:cNvPr id="2" name="对象 1"/>
          <p:cNvGraphicFramePr>
            <a:graphicFrameLocks noChangeAspect="1"/>
          </p:cNvGraphicFramePr>
          <p:nvPr>
            <p:extLst>
              <p:ext uri="{D42A27DB-BD31-4B8C-83A1-F6EECF244321}">
                <p14:modId xmlns:p14="http://schemas.microsoft.com/office/powerpoint/2010/main" val="2823281574"/>
              </p:ext>
            </p:extLst>
          </p:nvPr>
        </p:nvGraphicFramePr>
        <p:xfrm>
          <a:off x="633087" y="1792170"/>
          <a:ext cx="5330254" cy="2785990"/>
        </p:xfrm>
        <a:graphic>
          <a:graphicData uri="http://schemas.openxmlformats.org/presentationml/2006/ole">
            <mc:AlternateContent xmlns:mc="http://schemas.openxmlformats.org/markup-compatibility/2006">
              <mc:Choice xmlns:v="urn:schemas-microsoft-com:vml" Requires="v">
                <p:oleObj r:id="rId3" imgW="6196680" imgH="3237840" progId="">
                  <p:embed/>
                </p:oleObj>
              </mc:Choice>
              <mc:Fallback>
                <p:oleObj r:id="rId3" imgW="6196680" imgH="3237840" progId="">
                  <p:embed/>
                  <p:pic>
                    <p:nvPicPr>
                      <p:cNvPr id="0" name=""/>
                      <p:cNvPicPr/>
                      <p:nvPr/>
                    </p:nvPicPr>
                    <p:blipFill>
                      <a:blip r:embed="rId4"/>
                      <a:stretch>
                        <a:fillRect/>
                      </a:stretch>
                    </p:blipFill>
                    <p:spPr>
                      <a:xfrm>
                        <a:off x="633087" y="1792170"/>
                        <a:ext cx="5330254" cy="2785990"/>
                      </a:xfrm>
                      <a:prstGeom prst="rect">
                        <a:avLst/>
                      </a:prstGeom>
                    </p:spPr>
                  </p:pic>
                </p:oleObj>
              </mc:Fallback>
            </mc:AlternateContent>
          </a:graphicData>
        </a:graphic>
      </p:graphicFrame>
    </p:spTree>
    <p:extLst>
      <p:ext uri="{BB962C8B-B14F-4D97-AF65-F5344CB8AC3E}">
        <p14:creationId xmlns:p14="http://schemas.microsoft.com/office/powerpoint/2010/main" val="19769955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203877" y="2629367"/>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输出结果：</a:t>
            </a:r>
          </a:p>
        </p:txBody>
      </p:sp>
      <p:graphicFrame>
        <p:nvGraphicFramePr>
          <p:cNvPr id="3" name="对象 2"/>
          <p:cNvGraphicFramePr>
            <a:graphicFrameLocks noChangeAspect="1"/>
          </p:cNvGraphicFramePr>
          <p:nvPr>
            <p:extLst>
              <p:ext uri="{D42A27DB-BD31-4B8C-83A1-F6EECF244321}">
                <p14:modId xmlns:p14="http://schemas.microsoft.com/office/powerpoint/2010/main" val="2510455988"/>
              </p:ext>
            </p:extLst>
          </p:nvPr>
        </p:nvGraphicFramePr>
        <p:xfrm>
          <a:off x="390195" y="1310683"/>
          <a:ext cx="4095741" cy="3630687"/>
        </p:xfrm>
        <a:graphic>
          <a:graphicData uri="http://schemas.openxmlformats.org/presentationml/2006/ole">
            <mc:AlternateContent xmlns:mc="http://schemas.openxmlformats.org/markup-compatibility/2006">
              <mc:Choice xmlns:v="urn:schemas-microsoft-com:vml" Requires="v">
                <p:oleObj r:id="rId3" imgW="6348960" imgH="5612400" progId="">
                  <p:embed/>
                </p:oleObj>
              </mc:Choice>
              <mc:Fallback>
                <p:oleObj r:id="rId3" imgW="6348960" imgH="5612400" progId="">
                  <p:embed/>
                  <p:pic>
                    <p:nvPicPr>
                      <p:cNvPr id="0" name=""/>
                      <p:cNvPicPr/>
                      <p:nvPr/>
                    </p:nvPicPr>
                    <p:blipFill>
                      <a:blip r:embed="rId4"/>
                      <a:stretch>
                        <a:fillRect/>
                      </a:stretch>
                    </p:blipFill>
                    <p:spPr>
                      <a:xfrm>
                        <a:off x="390195" y="1310683"/>
                        <a:ext cx="4095741" cy="3630687"/>
                      </a:xfrm>
                      <a:prstGeom prst="rect">
                        <a:avLst/>
                      </a:prstGeom>
                    </p:spPr>
                  </p:pic>
                </p:oleObj>
              </mc:Fallback>
            </mc:AlternateContent>
          </a:graphicData>
        </a:graphic>
      </p:graphicFrame>
      <p:sp>
        <p:nvSpPr>
          <p:cNvPr id="4" name="矩形 3"/>
          <p:cNvSpPr/>
          <p:nvPr/>
        </p:nvSpPr>
        <p:spPr>
          <a:xfrm>
            <a:off x="4868632" y="1465206"/>
            <a:ext cx="3808618" cy="1138773"/>
          </a:xfrm>
          <a:prstGeom prst="rect">
            <a:avLst/>
          </a:prstGeom>
        </p:spPr>
        <p:txBody>
          <a:bodyPr wrap="square">
            <a:spAutoFit/>
          </a:bodyPr>
          <a:lstStyle/>
          <a:p>
            <a:pPr indent="127000" latinLnBrk="1">
              <a:lnSpc>
                <a:spcPts val="15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zh-CN" altLang="zh-CN" kern="100" dirty="0">
                <a:solidFill>
                  <a:srgbClr val="000000"/>
                </a:solidFill>
                <a:latin typeface="Times New Roman" panose="02020603050405020304" pitchFamily="18" charset="0"/>
                <a:cs typeface="宋体" panose="02010600030101010101" pitchFamily="2" charset="-122"/>
              </a:rPr>
              <a:t>逻辑回归预测</a:t>
            </a:r>
            <a:r>
              <a:rPr lang="en-US" altLang="zh-CN" kern="100" dirty="0">
                <a:solidFill>
                  <a:srgbClr val="000000"/>
                </a:solidFill>
                <a:latin typeface="Times New Roman" panose="02020603050405020304" pitchFamily="18" charset="0"/>
                <a:cs typeface="宋体" panose="02010600030101010101" pitchFamily="2" charset="-122"/>
              </a:rPr>
              <a:t>prediction= [0.]</a:t>
            </a:r>
          </a:p>
          <a:p>
            <a:pPr indent="127000" latinLnBrk="1">
              <a:lnSpc>
                <a:spcPts val="15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altLang="zh-CN" kern="100" dirty="0">
              <a:solidFill>
                <a:srgbClr val="000000"/>
              </a:solidFill>
              <a:latin typeface="Times New Roman" panose="02020603050405020304" pitchFamily="18" charset="0"/>
              <a:cs typeface="宋体" panose="02010600030101010101" pitchFamily="2" charset="-122"/>
            </a:endParaRPr>
          </a:p>
          <a:p>
            <a:pPr indent="127000" latinLnBrk="1">
              <a:lnSpc>
                <a:spcPts val="15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zh-CN" altLang="zh-CN" kern="100" dirty="0">
                <a:solidFill>
                  <a:srgbClr val="000000"/>
                </a:solidFill>
                <a:latin typeface="Times New Roman" panose="02020603050405020304" pitchFamily="18" charset="0"/>
                <a:cs typeface="宋体" panose="02010600030101010101" pitchFamily="2" charset="-122"/>
              </a:rPr>
              <a:t>随机森林预测</a:t>
            </a:r>
            <a:r>
              <a:rPr lang="en-US" altLang="zh-CN" kern="100" dirty="0">
                <a:solidFill>
                  <a:srgbClr val="000000"/>
                </a:solidFill>
                <a:latin typeface="Times New Roman" panose="02020603050405020304" pitchFamily="18" charset="0"/>
                <a:cs typeface="宋体" panose="02010600030101010101" pitchFamily="2" charset="-122"/>
              </a:rPr>
              <a:t> prediction= [0.]</a:t>
            </a:r>
          </a:p>
          <a:p>
            <a:pPr indent="127000" latinLnBrk="1">
              <a:lnSpc>
                <a:spcPts val="15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zh-CN" altLang="zh-CN" sz="2400" kern="100" dirty="0">
              <a:latin typeface="Times New Roman" panose="02020603050405020304" pitchFamily="18" charset="0"/>
              <a:cs typeface="Times New Roman" panose="02020603050405020304" pitchFamily="18" charset="0"/>
            </a:endParaRPr>
          </a:p>
          <a:p>
            <a:r>
              <a:rPr lang="en-US" altLang="zh-CN" dirty="0">
                <a:solidFill>
                  <a:srgbClr val="000000"/>
                </a:solidFill>
                <a:latin typeface="Times New Roman" panose="02020603050405020304" pitchFamily="18" charset="0"/>
                <a:cs typeface="宋体" panose="02010600030101010101" pitchFamily="2" charset="-122"/>
              </a:rPr>
              <a:t>SGDC</a:t>
            </a:r>
            <a:r>
              <a:rPr lang="zh-CN" altLang="zh-CN" dirty="0">
                <a:solidFill>
                  <a:srgbClr val="000000"/>
                </a:solidFill>
                <a:latin typeface="Times New Roman" panose="02020603050405020304" pitchFamily="18" charset="0"/>
                <a:cs typeface="宋体" panose="02010600030101010101" pitchFamily="2" charset="-122"/>
              </a:rPr>
              <a:t>模型预测</a:t>
            </a:r>
            <a:r>
              <a:rPr lang="en-US" altLang="zh-CN" dirty="0">
                <a:solidFill>
                  <a:srgbClr val="000000"/>
                </a:solidFill>
                <a:latin typeface="Times New Roman" panose="02020603050405020304" pitchFamily="18" charset="0"/>
                <a:cs typeface="宋体" panose="02010600030101010101" pitchFamily="2" charset="-122"/>
              </a:rPr>
              <a:t> prediction= [0.]</a:t>
            </a:r>
            <a:endParaRPr lang="zh-CN" altLang="en-US" dirty="0"/>
          </a:p>
        </p:txBody>
      </p:sp>
      <p:sp>
        <p:nvSpPr>
          <p:cNvPr id="11" name="矩形 10"/>
          <p:cNvSpPr/>
          <p:nvPr/>
        </p:nvSpPr>
        <p:spPr>
          <a:xfrm>
            <a:off x="4925463" y="2787211"/>
            <a:ext cx="3057173" cy="2031325"/>
          </a:xfrm>
          <a:prstGeom prst="rect">
            <a:avLst/>
          </a:prstGeom>
          <a:solidFill>
            <a:schemeClr val="accent2"/>
          </a:solidFill>
        </p:spPr>
        <p:txBody>
          <a:bodyPr wrap="square">
            <a:spAutoFit/>
          </a:bodyPr>
          <a:lstStyle/>
          <a:p>
            <a:r>
              <a:rPr lang="zh-CN" altLang="en-US" sz="1400" dirty="0"/>
              <a:t>对于输入的一个由</a:t>
            </a:r>
            <a:r>
              <a:rPr lang="en-US" altLang="zh-CN" sz="1400" dirty="0"/>
              <a:t>87</a:t>
            </a:r>
            <a:r>
              <a:rPr lang="zh-CN" altLang="en-US" sz="1400" dirty="0"/>
              <a:t>个字段构成的样本，依次调用</a:t>
            </a:r>
            <a:r>
              <a:rPr lang="en-US" altLang="zh-CN" sz="1400" dirty="0"/>
              <a:t>3</a:t>
            </a:r>
            <a:r>
              <a:rPr lang="zh-CN" altLang="en-US" sz="1400" dirty="0"/>
              <a:t>个模型后，给出相同的结果</a:t>
            </a:r>
            <a:r>
              <a:rPr lang="en-US" altLang="zh-CN" sz="1400" dirty="0"/>
              <a:t>0</a:t>
            </a:r>
            <a:r>
              <a:rPr lang="zh-CN" altLang="en-US" sz="1400" dirty="0"/>
              <a:t>，也就意味着可以初步判定这是一个信誉较高的客户，可以考虑这个客户的贷款请求。</a:t>
            </a:r>
            <a:endParaRPr lang="en-US" altLang="zh-CN" sz="1400" dirty="0"/>
          </a:p>
          <a:p>
            <a:r>
              <a:rPr lang="zh-CN" altLang="en-US" sz="1400" dirty="0"/>
              <a:t>值得注意的是，因为</a:t>
            </a:r>
            <a:r>
              <a:rPr lang="en-US" altLang="zh-CN" sz="1400" dirty="0" err="1"/>
              <a:t>X_test</a:t>
            </a:r>
            <a:r>
              <a:rPr lang="zh-CN" altLang="en-US" sz="1400" dirty="0"/>
              <a:t>是随机抽取产生的，所以每次运行取第</a:t>
            </a:r>
            <a:r>
              <a:rPr lang="en-US" altLang="zh-CN" sz="1400" dirty="0"/>
              <a:t>1000</a:t>
            </a:r>
            <a:r>
              <a:rPr lang="zh-CN" altLang="en-US" sz="1400" dirty="0"/>
              <a:t>条得到的</a:t>
            </a:r>
            <a:r>
              <a:rPr lang="en-US" altLang="zh-CN" sz="1400" dirty="0" err="1"/>
              <a:t>new_input</a:t>
            </a:r>
            <a:r>
              <a:rPr lang="zh-CN" altLang="en-US" sz="1400" dirty="0"/>
              <a:t>很可能是不同的，得到的结论也会不同。</a:t>
            </a:r>
          </a:p>
        </p:txBody>
      </p:sp>
    </p:spTree>
    <p:extLst>
      <p:ext uri="{BB962C8B-B14F-4D97-AF65-F5344CB8AC3E}">
        <p14:creationId xmlns:p14="http://schemas.microsoft.com/office/powerpoint/2010/main" val="39650227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924722" y="2215444"/>
            <a:ext cx="4824536"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案例背景</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4308872"/>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400" dirty="0"/>
              <a:t>P2P</a:t>
            </a:r>
            <a:r>
              <a:rPr lang="zh-CN" altLang="en-US" sz="2400" dirty="0"/>
              <a:t>借贷属于民间小额借贷，是借助互联网、移动互联网技术的网络信贷平台及相关理财行为、金融服务。移动互联网最直接的优点是“便捷、高效、不受地域限制”，近年来，这种不受地域限制的闪电借款模式得到了非常迅猛的发展。</a:t>
            </a:r>
            <a:endParaRPr lang="en-US" altLang="zh-CN" sz="2400" dirty="0"/>
          </a:p>
          <a:p>
            <a:pPr marL="342900" lvl="0" indent="-342900">
              <a:spcBef>
                <a:spcPts val="600"/>
              </a:spcBef>
              <a:buSzPct val="75000"/>
              <a:buFont typeface="Wingdings" panose="05000000000000000000" pitchFamily="2" charset="2"/>
              <a:buChar char="l"/>
            </a:pPr>
            <a:r>
              <a:rPr lang="zh-CN" altLang="en-US" sz="2400" dirty="0"/>
              <a:t>网络借贷违约预测的基本思路是：综合用户的基本信息、业务信息及信用数据，以历史业务中是否出现过违约为分类标签，利用数据挖掘的分类算法进行模型训练，经过调整优化后，使用训练后的模型对新申请用户的信息进行分类预测，以预测的分类结果作为核发贷款的重要依据。</a:t>
            </a:r>
          </a:p>
          <a:p>
            <a:pPr marL="342900" lvl="0" indent="-342900">
              <a:spcBef>
                <a:spcPts val="600"/>
              </a:spcBef>
              <a:buSzPct val="750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1602239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1800493"/>
          </a:xfrm>
          <a:prstGeom prst="rect">
            <a:avLst/>
          </a:prstGeom>
          <a:noFill/>
        </p:spPr>
        <p:txBody>
          <a:bodyPr wrap="square" rtlCol="0" anchor="t">
            <a:spAutoFit/>
          </a:bodyPr>
          <a:lstStyle/>
          <a:p>
            <a:pPr marL="457200" lvl="0" indent="-457200">
              <a:spcBef>
                <a:spcPts val="600"/>
              </a:spcBef>
              <a:buSzPct val="75000"/>
              <a:buFont typeface="+mj-lt"/>
              <a:buAutoNum type="arabicPeriod"/>
            </a:pPr>
            <a:r>
              <a:rPr lang="zh-CN" altLang="en-US" sz="2400" dirty="0"/>
              <a:t>网络借贷</a:t>
            </a:r>
          </a:p>
          <a:p>
            <a:pPr marL="457200" lvl="0" indent="-457200">
              <a:spcBef>
                <a:spcPts val="600"/>
              </a:spcBef>
              <a:buSzPct val="75000"/>
              <a:buFont typeface="+mj-lt"/>
              <a:buAutoNum type="arabicPeriod"/>
            </a:pPr>
            <a:r>
              <a:rPr lang="zh-CN" altLang="en-US" sz="2400" dirty="0"/>
              <a:t>清洗原始历史业务数据</a:t>
            </a:r>
          </a:p>
          <a:p>
            <a:pPr marL="457200" lvl="0" indent="-457200">
              <a:spcBef>
                <a:spcPts val="600"/>
              </a:spcBef>
              <a:buSzPct val="75000"/>
              <a:buFont typeface="+mj-lt"/>
              <a:buAutoNum type="arabicPeriod"/>
            </a:pPr>
            <a:r>
              <a:rPr lang="zh-CN" altLang="en-US" sz="2400" dirty="0"/>
              <a:t>样本分类标签</a:t>
            </a:r>
          </a:p>
          <a:p>
            <a:pPr marL="457200" lvl="0" indent="-457200">
              <a:spcBef>
                <a:spcPts val="600"/>
              </a:spcBef>
              <a:buSzPct val="75000"/>
              <a:buFont typeface="+mj-lt"/>
              <a:buAutoNum type="arabicPeriod"/>
            </a:pPr>
            <a:r>
              <a:rPr lang="zh-CN" altLang="en-US" sz="2400" dirty="0"/>
              <a:t>机器学习模型违约预测</a:t>
            </a:r>
          </a:p>
        </p:txBody>
      </p:sp>
    </p:spTree>
    <p:extLst>
      <p:ext uri="{BB962C8B-B14F-4D97-AF65-F5344CB8AC3E}">
        <p14:creationId xmlns:p14="http://schemas.microsoft.com/office/powerpoint/2010/main" val="34751668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1554272"/>
          </a:xfrm>
          <a:prstGeom prst="rect">
            <a:avLst/>
          </a:prstGeom>
          <a:noFill/>
        </p:spPr>
        <p:txBody>
          <a:bodyPr wrap="square" rtlCol="0" anchor="t">
            <a:spAutoFit/>
          </a:bodyPr>
          <a:lstStyle/>
          <a:p>
            <a:pPr marL="457200" lvl="0" indent="-457200">
              <a:spcBef>
                <a:spcPts val="600"/>
              </a:spcBef>
              <a:buSzPct val="75000"/>
              <a:buAutoNum type="arabicPeriod"/>
            </a:pPr>
            <a:r>
              <a:rPr lang="zh-CN" altLang="en-US" sz="2400" dirty="0"/>
              <a:t>自己查找：网络贷款</a:t>
            </a:r>
            <a:r>
              <a:rPr lang="en-US" altLang="zh-CN" sz="2400" dirty="0" err="1"/>
              <a:t>LendingClub</a:t>
            </a:r>
            <a:r>
              <a:rPr lang="zh-CN" altLang="en-US" sz="2400" dirty="0"/>
              <a:t>公司资料</a:t>
            </a:r>
            <a:endParaRPr lang="en-US" altLang="zh-CN" sz="2400" dirty="0"/>
          </a:p>
          <a:p>
            <a:pPr lvl="0">
              <a:spcBef>
                <a:spcPts val="600"/>
              </a:spcBef>
              <a:buSzPct val="75000"/>
            </a:pPr>
            <a:r>
              <a:rPr lang="zh-CN" altLang="en-US" sz="2400" dirty="0"/>
              <a:t>       网址：</a:t>
            </a:r>
            <a:r>
              <a:rPr lang="en-US" altLang="zh-CN" sz="2400" dirty="0">
                <a:hlinkClick r:id="rId2"/>
              </a:rPr>
              <a:t>https://www.lendingclub.com</a:t>
            </a:r>
            <a:endParaRPr lang="en-US" altLang="zh-CN" sz="2400" dirty="0"/>
          </a:p>
          <a:p>
            <a:pPr lvl="0">
              <a:spcBef>
                <a:spcPts val="600"/>
              </a:spcBef>
              <a:buSzPct val="75000"/>
            </a:pPr>
            <a:endParaRPr lang="en-US" altLang="zh-CN" sz="800" dirty="0"/>
          </a:p>
          <a:p>
            <a:pPr marL="457200" lvl="0" indent="-457200">
              <a:spcBef>
                <a:spcPts val="600"/>
              </a:spcBef>
              <a:buSzPct val="75000"/>
              <a:buFont typeface="+mj-lt"/>
              <a:buAutoNum type="arabicPeriod" startAt="2"/>
            </a:pPr>
            <a:r>
              <a:rPr lang="zh-CN" altLang="en-US" sz="2400" dirty="0"/>
              <a:t>自己网上查找学习：</a:t>
            </a:r>
            <a:r>
              <a:rPr lang="en-US" altLang="zh-CN" sz="2400" dirty="0"/>
              <a:t>SGDC</a:t>
            </a:r>
            <a:r>
              <a:rPr lang="zh-CN" altLang="en-US" sz="2400" dirty="0"/>
              <a:t>模型</a:t>
            </a:r>
          </a:p>
        </p:txBody>
      </p:sp>
    </p:spTree>
    <p:extLst>
      <p:ext uri="{BB962C8B-B14F-4D97-AF65-F5344CB8AC3E}">
        <p14:creationId xmlns:p14="http://schemas.microsoft.com/office/powerpoint/2010/main" val="20975497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392013" y="1938116"/>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 下节课见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570208"/>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随着互联网应用的日益普及，网络贷款已成为一种常规的贷款形式，渐渐为人们所接受。</a:t>
            </a:r>
            <a:endParaRPr lang="en-US" altLang="zh-CN" sz="2400" dirty="0"/>
          </a:p>
          <a:p>
            <a:pPr marL="342900" indent="-342900">
              <a:spcBef>
                <a:spcPts val="600"/>
              </a:spcBef>
              <a:buSzPct val="75000"/>
              <a:buFont typeface="Wingdings" panose="05000000000000000000" pitchFamily="2" charset="2"/>
              <a:buChar char="l"/>
            </a:pPr>
            <a:r>
              <a:rPr lang="zh-CN" altLang="en-US" sz="2400" dirty="0"/>
              <a:t>网络贷款借助互联网的优势，贷款人可以足不出户的完成贷款申请的各项步骤，包括了解各类贷款的申请条件，准备申请材料，一直到递交贷款申请，都可以在互联网上高效地完成。</a:t>
            </a:r>
            <a:endParaRPr lang="en-US" altLang="zh-CN" sz="2400" dirty="0"/>
          </a:p>
          <a:p>
            <a:pPr marL="342900" indent="-342900">
              <a:spcBef>
                <a:spcPts val="600"/>
              </a:spcBef>
              <a:buSzPct val="75000"/>
              <a:buFont typeface="Wingdings" panose="05000000000000000000" pitchFamily="2" charset="2"/>
              <a:buChar char="l"/>
            </a:pPr>
            <a:r>
              <a:rPr lang="zh-CN" altLang="en-US" sz="2400" dirty="0"/>
              <a:t>网络贷款可以分为商业机构对客户的</a:t>
            </a:r>
            <a:r>
              <a:rPr lang="en-US" altLang="zh-CN" sz="2400" dirty="0"/>
              <a:t>B2C</a:t>
            </a:r>
            <a:r>
              <a:rPr lang="zh-CN" altLang="en-US" sz="2400" dirty="0"/>
              <a:t>（</a:t>
            </a:r>
            <a:r>
              <a:rPr lang="en-US" altLang="zh-CN" sz="2400" dirty="0"/>
              <a:t>Bank-to-Customer</a:t>
            </a:r>
            <a:r>
              <a:rPr lang="zh-CN" altLang="en-US" sz="2400" dirty="0"/>
              <a:t>）模式和个人对个人的</a:t>
            </a:r>
            <a:r>
              <a:rPr lang="en-US" altLang="zh-CN" sz="2400" dirty="0"/>
              <a:t>P2P</a:t>
            </a:r>
            <a:r>
              <a:rPr lang="zh-CN" altLang="en-US" sz="2400" dirty="0"/>
              <a:t>模式。</a:t>
            </a:r>
            <a:r>
              <a:rPr lang="en-US" altLang="zh-CN" sz="2400" dirty="0"/>
              <a:t>B2C</a:t>
            </a:r>
            <a:r>
              <a:rPr lang="zh-CN" altLang="en-US" sz="2400" dirty="0"/>
              <a:t>模式的</a:t>
            </a:r>
            <a:r>
              <a:rPr lang="en-US" altLang="zh-CN" sz="2400" dirty="0"/>
              <a:t>B</a:t>
            </a:r>
            <a:r>
              <a:rPr lang="zh-CN" altLang="en-US" sz="2400" dirty="0"/>
              <a:t>一般指银行，有些网站也提供贷款公司的产品。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708708"/>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移动互联网最直接的优点是“便捷、高效、不受地域限制”，近年来，这种不受地域限制基于移动互联网的借款模式得到了非常迅猛的发展。</a:t>
            </a:r>
          </a:p>
          <a:p>
            <a:pPr marL="342900" indent="-342900">
              <a:spcBef>
                <a:spcPts val="600"/>
              </a:spcBef>
              <a:buSzPct val="75000"/>
              <a:buFont typeface="Wingdings" panose="05000000000000000000" pitchFamily="2" charset="2"/>
              <a:buChar char="l"/>
            </a:pPr>
            <a:r>
              <a:rPr lang="zh-CN" altLang="en-US" sz="2000" dirty="0"/>
              <a:t>为了规范网络借贷过程管理，进一步加强网络借贷风险控制，业界人士开始关注采用一些技术手段来规避网络借贷风险。</a:t>
            </a:r>
            <a:endParaRPr lang="en-US" altLang="zh-CN" sz="2000" dirty="0"/>
          </a:p>
          <a:p>
            <a:pPr marL="342900" indent="-342900">
              <a:spcBef>
                <a:spcPts val="600"/>
              </a:spcBef>
              <a:buSzPct val="75000"/>
              <a:buFont typeface="Wingdings" panose="05000000000000000000" pitchFamily="2" charset="2"/>
              <a:buChar char="l"/>
            </a:pPr>
            <a:r>
              <a:rPr lang="zh-CN" altLang="en-US" sz="2000" dirty="0"/>
              <a:t>本章给出的案例是基于人工智能与数据挖掘技术的网络贷款个人用户违约评估策略，其目的是发现高违约群体，降低借贷风险。</a:t>
            </a:r>
            <a:endParaRPr lang="en-US" altLang="zh-CN" sz="2000" dirty="0"/>
          </a:p>
          <a:p>
            <a:pPr marL="342900" indent="-342900">
              <a:spcBef>
                <a:spcPts val="600"/>
              </a:spcBef>
              <a:buSzPct val="75000"/>
              <a:buFont typeface="Wingdings" panose="05000000000000000000" pitchFamily="2" charset="2"/>
              <a:buChar char="l"/>
            </a:pPr>
            <a:r>
              <a:rPr lang="zh-CN" altLang="en-US" sz="2000" dirty="0"/>
              <a:t>网络借贷违约预测的基本思路是：综合用户的基本信息、业务信息及信用数据，以历史业务中是否出现过违约为分类标签，利用数据挖掘的分类算法进行模型训练，经过调整优化后，使用训练后的模型对新申请用户的信息进行分类预测，以预测的分类结果作为核发贷款的重要依据。</a:t>
            </a:r>
          </a:p>
        </p:txBody>
      </p:sp>
    </p:spTree>
    <p:extLst>
      <p:ext uri="{BB962C8B-B14F-4D97-AF65-F5344CB8AC3E}">
        <p14:creationId xmlns:p14="http://schemas.microsoft.com/office/powerpoint/2010/main" val="39544631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图 </a:t>
            </a:r>
            <a:r>
              <a:rPr lang="en-US" altLang="zh-CN" sz="2000" dirty="0"/>
              <a:t>16-1 </a:t>
            </a:r>
            <a:r>
              <a:rPr lang="zh-CN" altLang="en-US" sz="2000" dirty="0"/>
              <a:t>网络借贷违约预测流程</a:t>
            </a:r>
          </a:p>
        </p:txBody>
      </p:sp>
      <p:sp>
        <p:nvSpPr>
          <p:cNvPr id="2" name="Rectangle 2"/>
          <p:cNvSpPr>
            <a:spLocks noChangeArrowheads="1"/>
          </p:cNvSpPr>
          <p:nvPr/>
        </p:nvSpPr>
        <p:spPr bwMode="auto">
          <a:xfrm>
            <a:off x="1260425" y="1492423"/>
            <a:ext cx="108743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p:cNvGraphicFramePr>
            <a:graphicFrameLocks noChangeAspect="1"/>
          </p:cNvGraphicFramePr>
          <p:nvPr>
            <p:extLst>
              <p:ext uri="{D42A27DB-BD31-4B8C-83A1-F6EECF244321}">
                <p14:modId xmlns:p14="http://schemas.microsoft.com/office/powerpoint/2010/main" val="3025527805"/>
              </p:ext>
            </p:extLst>
          </p:nvPr>
        </p:nvGraphicFramePr>
        <p:xfrm>
          <a:off x="1260426" y="1492424"/>
          <a:ext cx="6269617" cy="3384376"/>
        </p:xfrm>
        <a:graphic>
          <a:graphicData uri="http://schemas.openxmlformats.org/presentationml/2006/ole">
            <mc:AlternateContent xmlns:mc="http://schemas.openxmlformats.org/markup-compatibility/2006">
              <mc:Choice xmlns:v="urn:schemas-microsoft-com:vml" Requires="v">
                <p:oleObj r:id="rId3" imgW="7721301" imgH="4175063" progId="Visio.Drawing.11">
                  <p:embed/>
                </p:oleObj>
              </mc:Choice>
              <mc:Fallback>
                <p:oleObj r:id="rId3" imgW="7721301" imgH="4175063"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0426" y="1492424"/>
                        <a:ext cx="6269617" cy="3384376"/>
                      </a:xfrm>
                      <a:prstGeom prst="rect">
                        <a:avLst/>
                      </a:prstGeom>
                      <a:noFill/>
                    </p:spPr>
                  </p:pic>
                </p:oleObj>
              </mc:Fallback>
            </mc:AlternateContent>
          </a:graphicData>
        </a:graphic>
      </p:graphicFrame>
    </p:spTree>
    <p:extLst>
      <p:ext uri="{BB962C8B-B14F-4D97-AF65-F5344CB8AC3E}">
        <p14:creationId xmlns:p14="http://schemas.microsoft.com/office/powerpoint/2010/main" val="3507871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2708434"/>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网络借贷预测流程如图 </a:t>
            </a:r>
            <a:r>
              <a:rPr lang="en-US" altLang="zh-CN" sz="2000" dirty="0"/>
              <a:t>16-1</a:t>
            </a:r>
            <a:r>
              <a:rPr lang="zh-CN" altLang="en-US" sz="2000" dirty="0"/>
              <a:t>所示。第一步是清洗原始历史业务数据，得到满足算法输入要求的训练数据集，其中各项用户信息和第三方信息作为样本属性，用户历史业务还款状况作为样本分类标签。</a:t>
            </a:r>
            <a:endParaRPr lang="en-US" altLang="zh-CN" sz="2000" dirty="0"/>
          </a:p>
          <a:p>
            <a:pPr marL="342900" indent="-342900">
              <a:spcBef>
                <a:spcPts val="600"/>
              </a:spcBef>
              <a:buSzPct val="75000"/>
              <a:buFont typeface="Wingdings" panose="05000000000000000000" pitchFamily="2" charset="2"/>
              <a:buChar char="l"/>
            </a:pPr>
            <a:r>
              <a:rPr lang="zh-CN" altLang="en-US" sz="2000" dirty="0"/>
              <a:t>本章第</a:t>
            </a:r>
            <a:r>
              <a:rPr lang="en-US" altLang="zh-CN" sz="2000" dirty="0"/>
              <a:t>3</a:t>
            </a:r>
            <a:r>
              <a:rPr lang="zh-CN" altLang="en-US" sz="2000" dirty="0"/>
              <a:t>节中，结合本案例的实际数据介绍了数据清洗的思路和方法。第二步是选用某种数据挖掘算法进行模型训练。</a:t>
            </a:r>
            <a:endParaRPr lang="en-US" altLang="zh-CN" sz="2000" dirty="0"/>
          </a:p>
          <a:p>
            <a:pPr marL="342900" indent="-342900">
              <a:spcBef>
                <a:spcPts val="600"/>
              </a:spcBef>
              <a:buSzPct val="75000"/>
              <a:buFont typeface="Wingdings" panose="05000000000000000000" pitchFamily="2" charset="2"/>
              <a:buChar char="l"/>
            </a:pPr>
            <a:r>
              <a:rPr lang="zh-CN" altLang="en-US" sz="2000" dirty="0"/>
              <a:t>第三步是算法参数调优，可采用</a:t>
            </a:r>
            <a:r>
              <a:rPr lang="en-US" altLang="zh-CN" sz="2000" dirty="0" err="1"/>
              <a:t>Scikit</a:t>
            </a:r>
            <a:r>
              <a:rPr lang="en-US" altLang="zh-CN" sz="2000" dirty="0"/>
              <a:t>-Learn</a:t>
            </a:r>
            <a:r>
              <a:rPr lang="zh-CN" altLang="en-US" sz="2000" dirty="0"/>
              <a:t>参数调整算法（详见第</a:t>
            </a:r>
            <a:r>
              <a:rPr lang="en-US" altLang="zh-CN" sz="2000" dirty="0"/>
              <a:t>13</a:t>
            </a:r>
            <a:r>
              <a:rPr lang="zh-CN" altLang="en-US" sz="2000" dirty="0"/>
              <a:t>章）。第四步在模型中输入新用户的业务信息和第三方征信数据。第五步获得预测结果，可作为是否执行贷款业务的重要依据。</a:t>
            </a:r>
          </a:p>
        </p:txBody>
      </p:sp>
    </p:spTree>
    <p:extLst>
      <p:ext uri="{BB962C8B-B14F-4D97-AF65-F5344CB8AC3E}">
        <p14:creationId xmlns:p14="http://schemas.microsoft.com/office/powerpoint/2010/main" val="39691735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3209</Words>
  <Application>Microsoft Office PowerPoint</Application>
  <PresentationFormat>自定义</PresentationFormat>
  <Paragraphs>207</Paragraphs>
  <Slides>53</Slides>
  <Notes>45</Notes>
  <HiddenSlides>0</HiddenSlides>
  <MMClips>0</MMClips>
  <ScaleCrop>false</ScaleCrop>
  <HeadingPairs>
    <vt:vector size="8" baseType="variant">
      <vt:variant>
        <vt:lpstr>已用的字体</vt:lpstr>
      </vt:variant>
      <vt:variant>
        <vt:i4>8</vt:i4>
      </vt:variant>
      <vt:variant>
        <vt:lpstr>主题</vt:lpstr>
      </vt:variant>
      <vt:variant>
        <vt:i4>2</vt:i4>
      </vt:variant>
      <vt:variant>
        <vt:lpstr>嵌入 OLE 服务器</vt:lpstr>
      </vt:variant>
      <vt:variant>
        <vt:i4>2</vt:i4>
      </vt:variant>
      <vt:variant>
        <vt:lpstr>幻灯片标题</vt:lpstr>
      </vt:variant>
      <vt:variant>
        <vt:i4>53</vt:i4>
      </vt:variant>
    </vt:vector>
  </HeadingPairs>
  <TitlesOfParts>
    <vt:vector size="65" baseType="lpstr">
      <vt:lpstr>黑体</vt:lpstr>
      <vt:lpstr>华文中宋</vt:lpstr>
      <vt:lpstr>Arial</vt:lpstr>
      <vt:lpstr>Calibri</vt:lpstr>
      <vt:lpstr>Impact</vt:lpstr>
      <vt:lpstr>Microsoft Sans Serif</vt:lpstr>
      <vt:lpstr>Times New Roman</vt:lpstr>
      <vt:lpstr>Wingdings</vt:lpstr>
      <vt:lpstr>《电子商务概论（第4版）》-白东蕊</vt:lpstr>
      <vt:lpstr>1_《电子商务概论（第4版）》-白东蕊</vt:lpstr>
      <vt:lpstr>think-cell Slide</vt:lpstr>
      <vt:lpstr>Microsoft Visio 2003-2010 Drawing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2021-02-03T01:43:46Z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